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59" r:id="rId8"/>
    <p:sldId id="275" r:id="rId9"/>
    <p:sldId id="262" r:id="rId10"/>
    <p:sldId id="282" r:id="rId11"/>
    <p:sldId id="261" r:id="rId12"/>
    <p:sldId id="263" r:id="rId13"/>
    <p:sldId id="283" r:id="rId14"/>
    <p:sldId id="264" r:id="rId15"/>
    <p:sldId id="286" r:id="rId16"/>
    <p:sldId id="279" r:id="rId17"/>
    <p:sldId id="266" r:id="rId18"/>
    <p:sldId id="284" r:id="rId19"/>
    <p:sldId id="268" r:id="rId20"/>
    <p:sldId id="285" r:id="rId21"/>
    <p:sldId id="280" r:id="rId22"/>
    <p:sldId id="271" r:id="rId23"/>
    <p:sldId id="273" r:id="rId24"/>
    <p:sldId id="274" r:id="rId25"/>
    <p:sldId id="278" r:id="rId26"/>
    <p:sldId id="287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/>
  </p:cmAuthor>
  <p:cmAuthor id="2" name="Milena Radomirovic" initials="MR" lastIdx="2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9250" autoAdjust="0"/>
  </p:normalViewPr>
  <p:slideViewPr>
    <p:cSldViewPr>
      <p:cViewPr>
        <p:scale>
          <a:sx n="88" d="100"/>
          <a:sy n="88" d="100"/>
        </p:scale>
        <p:origin x="-77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приходи од пореза 51.77%</c:v>
                </c:pt>
                <c:pt idx="1">
                  <c:v>трансфери 35.37%</c:v>
                </c:pt>
                <c:pt idx="2">
                  <c:v>други приходи 10.13%</c:v>
                </c:pt>
                <c:pt idx="3">
                  <c:v>меморандумске ставке за рефундацију расхода 2.53%</c:v>
                </c:pt>
                <c:pt idx="4">
                  <c:v>примања од продаје нефинансијске имовине 0.08%</c:v>
                </c:pt>
                <c:pt idx="5">
                  <c:v>пренета средства из претходне године 0.12%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51.77</c:v>
                </c:pt>
                <c:pt idx="1">
                  <c:v>35.369999999999997</c:v>
                </c:pt>
                <c:pt idx="2">
                  <c:v>10.130000000000001</c:v>
                </c:pt>
                <c:pt idx="3">
                  <c:v>2.5299999999999998</c:v>
                </c:pt>
                <c:pt idx="4">
                  <c:v>0.08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584891732283468"/>
          <c:y val="3.956791338582679E-2"/>
          <c:w val="0.33165108267716537"/>
          <c:h val="0.9376299212598425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расходи за запослене 42.73%</c:v>
                </c:pt>
                <c:pt idx="1">
                  <c:v>коришћење услуга и роба 39.86%</c:v>
                </c:pt>
                <c:pt idx="2">
                  <c:v>дотације и трансфери 1.60%</c:v>
                </c:pt>
                <c:pt idx="3">
                  <c:v>социјална заштита 0.65%</c:v>
                </c:pt>
                <c:pt idx="4">
                  <c:v>остали расходи 8.16%</c:v>
                </c:pt>
                <c:pt idx="5">
                  <c:v>средства резерве 3.62%</c:v>
                </c:pt>
                <c:pt idx="6">
                  <c:v>капитални издаци 3.38%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42.73</c:v>
                </c:pt>
                <c:pt idx="1">
                  <c:v>39.86</c:v>
                </c:pt>
                <c:pt idx="2">
                  <c:v>1.6</c:v>
                </c:pt>
                <c:pt idx="3">
                  <c:v>0.65</c:v>
                </c:pt>
                <c:pt idx="4">
                  <c:v>8.16</c:v>
                </c:pt>
                <c:pt idx="5">
                  <c:v>3.62</c:v>
                </c:pt>
                <c:pt idx="6">
                  <c:v>3.38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79166666666667"/>
          <c:y val="2.0215059055118112E-2"/>
          <c:w val="0.33958333333333335"/>
          <c:h val="0.9797849409448818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43313-0CC4-40DF-8F57-691B81E157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7C02AF-6D74-4844-87D9-C4227BF012BE}">
      <dgm:prSet/>
      <dgm:spPr/>
      <dgm:t>
        <a:bodyPr/>
        <a:lstStyle/>
        <a:p>
          <a:pPr rtl="0"/>
          <a:r>
            <a:rPr lang="ru-RU" b="1" smtClean="0"/>
            <a:t>Директни корисници буџетских средстава:</a:t>
          </a:r>
          <a:endParaRPr lang="en-US"/>
        </a:p>
      </dgm:t>
    </dgm:pt>
    <dgm:pt modelId="{24A7EC01-DB56-43EE-8696-DB7890A914CC}" type="parTrans" cxnId="{A82B0D4C-3DC2-4BAB-9931-70701BFD5CCD}">
      <dgm:prSet/>
      <dgm:spPr/>
      <dgm:t>
        <a:bodyPr/>
        <a:lstStyle/>
        <a:p>
          <a:endParaRPr lang="en-US"/>
        </a:p>
      </dgm:t>
    </dgm:pt>
    <dgm:pt modelId="{621E146F-F182-462A-942E-E714E9CDFF8E}" type="sibTrans" cxnId="{A82B0D4C-3DC2-4BAB-9931-70701BFD5CCD}">
      <dgm:prSet/>
      <dgm:spPr/>
      <dgm:t>
        <a:bodyPr/>
        <a:lstStyle/>
        <a:p>
          <a:endParaRPr lang="en-US"/>
        </a:p>
      </dgm:t>
    </dgm:pt>
    <dgm:pt modelId="{F6F4070C-AA88-40CC-BDE1-048C622A5DC5}">
      <dgm:prSet/>
      <dgm:spPr/>
      <dgm:t>
        <a:bodyPr/>
        <a:lstStyle/>
        <a:p>
          <a:pPr rtl="0"/>
          <a:r>
            <a:rPr lang="ru-RU" dirty="0" smtClean="0"/>
            <a:t>- Скупштина општине</a:t>
          </a:r>
          <a:endParaRPr lang="en-US" dirty="0"/>
        </a:p>
      </dgm:t>
    </dgm:pt>
    <dgm:pt modelId="{5774BBB2-6292-429B-9B22-495FE214C75E}" type="parTrans" cxnId="{93567B66-B2A1-4303-9BCA-AA3F1548C035}">
      <dgm:prSet/>
      <dgm:spPr/>
      <dgm:t>
        <a:bodyPr/>
        <a:lstStyle/>
        <a:p>
          <a:endParaRPr lang="en-US"/>
        </a:p>
      </dgm:t>
    </dgm:pt>
    <dgm:pt modelId="{E71EADB4-D573-480F-B9FC-CF82EC296BD4}" type="sibTrans" cxnId="{93567B66-B2A1-4303-9BCA-AA3F1548C035}">
      <dgm:prSet/>
      <dgm:spPr/>
      <dgm:t>
        <a:bodyPr/>
        <a:lstStyle/>
        <a:p>
          <a:endParaRPr lang="en-US"/>
        </a:p>
      </dgm:t>
    </dgm:pt>
    <dgm:pt modelId="{F8F1C14D-5E56-4348-A64A-D302F409C01E}">
      <dgm:prSet/>
      <dgm:spPr/>
      <dgm:t>
        <a:bodyPr/>
        <a:lstStyle/>
        <a:p>
          <a:pPr rtl="0"/>
          <a:r>
            <a:rPr lang="ru-RU" smtClean="0"/>
            <a:t>- Председник општине</a:t>
          </a:r>
          <a:endParaRPr lang="en-US"/>
        </a:p>
      </dgm:t>
    </dgm:pt>
    <dgm:pt modelId="{4ED01C04-E19C-495A-84EC-AF3043E4E64E}" type="parTrans" cxnId="{EA050DDE-7B82-42F3-B9FB-2EFF198E4A60}">
      <dgm:prSet/>
      <dgm:spPr/>
      <dgm:t>
        <a:bodyPr/>
        <a:lstStyle/>
        <a:p>
          <a:endParaRPr lang="en-US"/>
        </a:p>
      </dgm:t>
    </dgm:pt>
    <dgm:pt modelId="{35216245-F7F4-45B7-B8A9-479F3B8151B1}" type="sibTrans" cxnId="{EA050DDE-7B82-42F3-B9FB-2EFF198E4A60}">
      <dgm:prSet/>
      <dgm:spPr/>
      <dgm:t>
        <a:bodyPr/>
        <a:lstStyle/>
        <a:p>
          <a:endParaRPr lang="en-US"/>
        </a:p>
      </dgm:t>
    </dgm:pt>
    <dgm:pt modelId="{E672A79D-9FCD-4CA1-A5BF-F5653EC2A1BD}">
      <dgm:prSet/>
      <dgm:spPr/>
      <dgm:t>
        <a:bodyPr/>
        <a:lstStyle/>
        <a:p>
          <a:pPr rtl="0"/>
          <a:r>
            <a:rPr lang="ru-RU" smtClean="0"/>
            <a:t>- Општинско веће</a:t>
          </a:r>
          <a:endParaRPr lang="en-US"/>
        </a:p>
      </dgm:t>
    </dgm:pt>
    <dgm:pt modelId="{4A925B5E-23B3-4B75-AD6E-A63DC2215E73}" type="parTrans" cxnId="{B12E7E9F-EB25-4F8E-94D7-CFBCE1A4A5C1}">
      <dgm:prSet/>
      <dgm:spPr/>
      <dgm:t>
        <a:bodyPr/>
        <a:lstStyle/>
        <a:p>
          <a:endParaRPr lang="en-US"/>
        </a:p>
      </dgm:t>
    </dgm:pt>
    <dgm:pt modelId="{8A28BB1B-595E-4794-A769-E8C279D81FAC}" type="sibTrans" cxnId="{B12E7E9F-EB25-4F8E-94D7-CFBCE1A4A5C1}">
      <dgm:prSet/>
      <dgm:spPr/>
      <dgm:t>
        <a:bodyPr/>
        <a:lstStyle/>
        <a:p>
          <a:endParaRPr lang="en-US"/>
        </a:p>
      </dgm:t>
    </dgm:pt>
    <dgm:pt modelId="{B73866CE-21CC-437D-9851-5A5B54F02534}">
      <dgm:prSet/>
      <dgm:spPr/>
      <dgm:t>
        <a:bodyPr/>
        <a:lstStyle/>
        <a:p>
          <a:pPr rtl="0"/>
          <a:r>
            <a:rPr lang="ru-RU" smtClean="0"/>
            <a:t>- Општинска управа</a:t>
          </a:r>
          <a:endParaRPr lang="en-US"/>
        </a:p>
      </dgm:t>
    </dgm:pt>
    <dgm:pt modelId="{8837C931-BF86-4802-ABB6-8FB01014021E}" type="parTrans" cxnId="{FBF87B43-F839-46AE-877B-ED409FE8C72B}">
      <dgm:prSet/>
      <dgm:spPr/>
      <dgm:t>
        <a:bodyPr/>
        <a:lstStyle/>
        <a:p>
          <a:endParaRPr lang="en-US"/>
        </a:p>
      </dgm:t>
    </dgm:pt>
    <dgm:pt modelId="{F9173127-E341-46F5-9339-F93E37C8737E}" type="sibTrans" cxnId="{FBF87B43-F839-46AE-877B-ED409FE8C72B}">
      <dgm:prSet/>
      <dgm:spPr/>
      <dgm:t>
        <a:bodyPr/>
        <a:lstStyle/>
        <a:p>
          <a:endParaRPr lang="en-US"/>
        </a:p>
      </dgm:t>
    </dgm:pt>
    <dgm:pt modelId="{7180BA84-E094-452C-80ED-AEF7848B267E}">
      <dgm:prSet/>
      <dgm:spPr/>
      <dgm:t>
        <a:bodyPr/>
        <a:lstStyle/>
        <a:p>
          <a:pPr rtl="0"/>
          <a:endParaRPr lang="en-US"/>
        </a:p>
      </dgm:t>
    </dgm:pt>
    <dgm:pt modelId="{1D3EAC54-F165-48EB-B3D2-C1259FF5E946}" type="parTrans" cxnId="{EC688D43-654B-41A8-9C96-9F24D0E2F5DB}">
      <dgm:prSet/>
      <dgm:spPr/>
      <dgm:t>
        <a:bodyPr/>
        <a:lstStyle/>
        <a:p>
          <a:endParaRPr lang="en-US"/>
        </a:p>
      </dgm:t>
    </dgm:pt>
    <dgm:pt modelId="{2E6A8D67-3C1A-46F4-812A-315B19B08D8C}" type="sibTrans" cxnId="{EC688D43-654B-41A8-9C96-9F24D0E2F5DB}">
      <dgm:prSet/>
      <dgm:spPr/>
      <dgm:t>
        <a:bodyPr/>
        <a:lstStyle/>
        <a:p>
          <a:endParaRPr lang="en-US"/>
        </a:p>
      </dgm:t>
    </dgm:pt>
    <dgm:pt modelId="{CCD2EA96-AD48-4D9C-B986-3FD1316F1F0E}" type="pres">
      <dgm:prSet presAssocID="{E9043313-0CC4-40DF-8F57-691B81E157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B175DF-0411-4CC9-9269-E5EE61061786}" type="pres">
      <dgm:prSet presAssocID="{6A7C02AF-6D74-4844-87D9-C4227BF012BE}" presName="composite" presStyleCnt="0"/>
      <dgm:spPr/>
    </dgm:pt>
    <dgm:pt modelId="{8C508B40-7C66-4E1F-9C06-9F6212A53D2E}" type="pres">
      <dgm:prSet presAssocID="{6A7C02AF-6D74-4844-87D9-C4227BF012B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43D18-4C68-4A2A-953C-9640FB146EFE}" type="pres">
      <dgm:prSet presAssocID="{6A7C02AF-6D74-4844-87D9-C4227BF012B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22C78-0181-4C5D-B0DA-6C57B6151808}" type="presOf" srcId="{6A7C02AF-6D74-4844-87D9-C4227BF012BE}" destId="{8C508B40-7C66-4E1F-9C06-9F6212A53D2E}" srcOrd="0" destOrd="0" presId="urn:microsoft.com/office/officeart/2005/8/layout/hList1"/>
    <dgm:cxn modelId="{F27D905A-FC63-4F70-B679-B1307E8773B5}" type="presOf" srcId="{F6F4070C-AA88-40CC-BDE1-048C622A5DC5}" destId="{23143D18-4C68-4A2A-953C-9640FB146EFE}" srcOrd="0" destOrd="0" presId="urn:microsoft.com/office/officeart/2005/8/layout/hList1"/>
    <dgm:cxn modelId="{B849B17A-7953-4A36-8379-2CBDE08B4CA8}" type="presOf" srcId="{E672A79D-9FCD-4CA1-A5BF-F5653EC2A1BD}" destId="{23143D18-4C68-4A2A-953C-9640FB146EFE}" srcOrd="0" destOrd="2" presId="urn:microsoft.com/office/officeart/2005/8/layout/hList1"/>
    <dgm:cxn modelId="{B12E7E9F-EB25-4F8E-94D7-CFBCE1A4A5C1}" srcId="{6A7C02AF-6D74-4844-87D9-C4227BF012BE}" destId="{E672A79D-9FCD-4CA1-A5BF-F5653EC2A1BD}" srcOrd="2" destOrd="0" parTransId="{4A925B5E-23B3-4B75-AD6E-A63DC2215E73}" sibTransId="{8A28BB1B-595E-4794-A769-E8C279D81FAC}"/>
    <dgm:cxn modelId="{FBF87B43-F839-46AE-877B-ED409FE8C72B}" srcId="{6A7C02AF-6D74-4844-87D9-C4227BF012BE}" destId="{B73866CE-21CC-437D-9851-5A5B54F02534}" srcOrd="3" destOrd="0" parTransId="{8837C931-BF86-4802-ABB6-8FB01014021E}" sibTransId="{F9173127-E341-46F5-9339-F93E37C8737E}"/>
    <dgm:cxn modelId="{AEF8F4D2-A5FF-460E-ADBC-4011D9910AEB}" type="presOf" srcId="{7180BA84-E094-452C-80ED-AEF7848B267E}" destId="{23143D18-4C68-4A2A-953C-9640FB146EFE}" srcOrd="0" destOrd="4" presId="urn:microsoft.com/office/officeart/2005/8/layout/hList1"/>
    <dgm:cxn modelId="{93567B66-B2A1-4303-9BCA-AA3F1548C035}" srcId="{6A7C02AF-6D74-4844-87D9-C4227BF012BE}" destId="{F6F4070C-AA88-40CC-BDE1-048C622A5DC5}" srcOrd="0" destOrd="0" parTransId="{5774BBB2-6292-429B-9B22-495FE214C75E}" sibTransId="{E71EADB4-D573-480F-B9FC-CF82EC296BD4}"/>
    <dgm:cxn modelId="{EA050DDE-7B82-42F3-B9FB-2EFF198E4A60}" srcId="{6A7C02AF-6D74-4844-87D9-C4227BF012BE}" destId="{F8F1C14D-5E56-4348-A64A-D302F409C01E}" srcOrd="1" destOrd="0" parTransId="{4ED01C04-E19C-495A-84EC-AF3043E4E64E}" sibTransId="{35216245-F7F4-45B7-B8A9-479F3B8151B1}"/>
    <dgm:cxn modelId="{EC688D43-654B-41A8-9C96-9F24D0E2F5DB}" srcId="{6A7C02AF-6D74-4844-87D9-C4227BF012BE}" destId="{7180BA84-E094-452C-80ED-AEF7848B267E}" srcOrd="4" destOrd="0" parTransId="{1D3EAC54-F165-48EB-B3D2-C1259FF5E946}" sibTransId="{2E6A8D67-3C1A-46F4-812A-315B19B08D8C}"/>
    <dgm:cxn modelId="{7B2F8ACB-52E3-4156-9E11-47D254768D17}" type="presOf" srcId="{E9043313-0CC4-40DF-8F57-691B81E157F3}" destId="{CCD2EA96-AD48-4D9C-B986-3FD1316F1F0E}" srcOrd="0" destOrd="0" presId="urn:microsoft.com/office/officeart/2005/8/layout/hList1"/>
    <dgm:cxn modelId="{A82B0D4C-3DC2-4BAB-9931-70701BFD5CCD}" srcId="{E9043313-0CC4-40DF-8F57-691B81E157F3}" destId="{6A7C02AF-6D74-4844-87D9-C4227BF012BE}" srcOrd="0" destOrd="0" parTransId="{24A7EC01-DB56-43EE-8696-DB7890A914CC}" sibTransId="{621E146F-F182-462A-942E-E714E9CDFF8E}"/>
    <dgm:cxn modelId="{6332F253-BC6C-429F-A55F-C9DA4DFD1874}" type="presOf" srcId="{B73866CE-21CC-437D-9851-5A5B54F02534}" destId="{23143D18-4C68-4A2A-953C-9640FB146EFE}" srcOrd="0" destOrd="3" presId="urn:microsoft.com/office/officeart/2005/8/layout/hList1"/>
    <dgm:cxn modelId="{4E814F5C-0B24-4970-80B6-953A732FC39C}" type="presOf" srcId="{F8F1C14D-5E56-4348-A64A-D302F409C01E}" destId="{23143D18-4C68-4A2A-953C-9640FB146EFE}" srcOrd="0" destOrd="1" presId="urn:microsoft.com/office/officeart/2005/8/layout/hList1"/>
    <dgm:cxn modelId="{F5E38D22-399B-4487-96C3-DC44F8935E6E}" type="presParOf" srcId="{CCD2EA96-AD48-4D9C-B986-3FD1316F1F0E}" destId="{18B175DF-0411-4CC9-9269-E5EE61061786}" srcOrd="0" destOrd="0" presId="urn:microsoft.com/office/officeart/2005/8/layout/hList1"/>
    <dgm:cxn modelId="{9C812F4E-D537-40B3-9963-6A467EC223F5}" type="presParOf" srcId="{18B175DF-0411-4CC9-9269-E5EE61061786}" destId="{8C508B40-7C66-4E1F-9C06-9F6212A53D2E}" srcOrd="0" destOrd="0" presId="urn:microsoft.com/office/officeart/2005/8/layout/hList1"/>
    <dgm:cxn modelId="{803B635C-BCB7-4DA2-9A80-1773E143C0B0}" type="presParOf" srcId="{18B175DF-0411-4CC9-9269-E5EE61061786}" destId="{23143D18-4C68-4A2A-953C-9640FB146E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Спортске организације, удружења и савези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9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9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9"/>
      <dgm:spPr/>
    </dgm:pt>
    <dgm:pt modelId="{26FE1052-C82D-4BB2-8303-E4D063782600}" type="pres">
      <dgm:prSet presAssocID="{BDD04F37-85A8-4736-987B-C65A16E753DF}" presName="Accent4" presStyleLbl="node1" presStyleIdx="3" presStyleCnt="9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9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9"/>
      <dgm:spPr/>
    </dgm:pt>
    <dgm:pt modelId="{3D7780BF-6503-41CB-98CA-855FDE3F921D}" type="pres">
      <dgm:prSet presAssocID="{C8F2A349-D54D-4B85-BD78-BA70A66CB9EA}" presName="Child1" presStyleLbl="node1" presStyleIdx="6" presStyleCnt="9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9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9"/>
      <dgm:spPr>
        <a:solidFill>
          <a:srgbClr val="FF0000"/>
        </a:solidFill>
      </dgm:spPr>
    </dgm:pt>
  </dgm:ptLst>
  <dgm:cxnLst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</a:t>
          </a:r>
          <a:r>
            <a:rPr lang="sr-Latn-RS" sz="1400" dirty="0" smtClean="0"/>
            <a:t>2</a:t>
          </a:r>
          <a:r>
            <a:rPr lang="sr-Cyrl-RS" sz="1400" dirty="0" smtClean="0"/>
            <a:t>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</a:t>
          </a:r>
          <a:r>
            <a:rPr lang="sr-Cyrl-RS" sz="1400" dirty="0" smtClean="0">
              <a:solidFill>
                <a:schemeClr val="tx1"/>
              </a:solidFill>
            </a:rPr>
            <a:t>надлежности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Latn-RS" sz="1300" dirty="0" smtClean="0">
              <a:solidFill>
                <a:schemeClr val="tx1"/>
              </a:solidFill>
            </a:rPr>
            <a:t>1</a:t>
          </a:r>
          <a:r>
            <a:rPr lang="sr-Cyrl-RS" sz="1300" dirty="0" smtClean="0">
              <a:solidFill>
                <a:schemeClr val="tx1"/>
              </a:solidFill>
            </a:rPr>
            <a:t>24</a:t>
          </a:r>
          <a:r>
            <a:rPr lang="sr-Latn-RS" sz="1300" dirty="0" smtClean="0">
              <a:solidFill>
                <a:schemeClr val="tx1"/>
              </a:solidFill>
            </a:rPr>
            <a:t>,</a:t>
          </a:r>
          <a:r>
            <a:rPr lang="sr-Cyrl-RS" sz="1300" dirty="0" smtClean="0">
              <a:solidFill>
                <a:schemeClr val="tx1"/>
              </a:solidFill>
            </a:rPr>
            <a:t>400</a:t>
          </a:r>
          <a:r>
            <a:rPr lang="sr-Latn-RS" sz="1300" dirty="0" smtClean="0">
              <a:solidFill>
                <a:schemeClr val="tx1"/>
              </a:solidFill>
            </a:rPr>
            <a:t>,000</a:t>
          </a:r>
          <a:endParaRPr lang="en-US" sz="13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Latn-RS" b="0" dirty="0" smtClean="0">
              <a:solidFill>
                <a:schemeClr val="tx1"/>
              </a:solidFill>
            </a:rPr>
            <a:t>1</a:t>
          </a:r>
          <a:r>
            <a:rPr lang="sr-Cyrl-RS" b="0" dirty="0" smtClean="0">
              <a:solidFill>
                <a:schemeClr val="tx1"/>
              </a:solidFill>
            </a:rPr>
            <a:t>24</a:t>
          </a:r>
          <a:r>
            <a:rPr lang="sr-Latn-RS" b="0" dirty="0" smtClean="0">
              <a:solidFill>
                <a:schemeClr val="tx1"/>
              </a:solidFill>
            </a:rPr>
            <a:t>,25</a:t>
          </a:r>
          <a:r>
            <a:rPr lang="sr-Cyrl-RS" b="0" dirty="0" smtClean="0">
              <a:solidFill>
                <a:schemeClr val="tx1"/>
              </a:solidFill>
            </a:rPr>
            <a:t>0</a:t>
          </a:r>
          <a:r>
            <a:rPr lang="sr-Latn-RS" b="0" dirty="0" smtClean="0">
              <a:solidFill>
                <a:schemeClr val="tx1"/>
              </a:solidFill>
            </a:rPr>
            <a:t>,000</a:t>
          </a:r>
          <a:endParaRPr lang="en-US" b="0" dirty="0">
            <a:solidFill>
              <a:schemeClr val="tx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tx1"/>
              </a:solidFill>
            </a:rPr>
            <a:t>15</a:t>
          </a:r>
          <a:r>
            <a:rPr lang="sr-Latn-RS" dirty="0" smtClean="0">
              <a:solidFill>
                <a:schemeClr val="tx1"/>
              </a:solidFill>
            </a:rPr>
            <a:t>0,000</a:t>
          </a:r>
          <a:endParaRPr lang="en-US" dirty="0">
            <a:solidFill>
              <a:schemeClr val="tx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3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>
            <a:solidFill>
              <a:schemeClr val="tx1"/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>
              <a:solidFill>
                <a:schemeClr val="tx1"/>
              </a:solidFill>
            </a:rPr>
            <a:t>Донације</a:t>
          </a:r>
          <a:r>
            <a:rPr lang="sr-Cyrl-CS" sz="1400" b="1" dirty="0">
              <a:solidFill>
                <a:schemeClr val="tx1"/>
              </a:solidFill>
            </a:rPr>
            <a:t> </a:t>
          </a:r>
          <a:r>
            <a:rPr lang="sr-Cyrl-CS" sz="1400" dirty="0">
              <a:solidFill>
                <a:schemeClr val="tx1"/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solidFill>
                <a:schemeClr val="tx1"/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solidFill>
                <a:schemeClr val="tx1"/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solidFill>
                <a:schemeClr val="tx1"/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tx1"/>
            </a:solidFill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>
            <a:solidFill>
              <a:schemeClr val="tx1"/>
            </a:solidFill>
          </a:endParaRP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tx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tx1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>
              <a:solidFill>
                <a:schemeClr val="tx1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>
            <a:solidFill>
              <a:schemeClr val="tx1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</a:rPr>
            <a:t> Представљају вишак прихода буџета општине који нису потрошени у претходној  буџетској години</a:t>
          </a:r>
          <a:endParaRPr lang="en-US" sz="1400" dirty="0">
            <a:solidFill>
              <a:schemeClr val="tx1"/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smtClean="0"/>
            <a:t>1</a:t>
          </a:r>
          <a:r>
            <a:rPr lang="sr-Cyrl-RS" dirty="0" smtClean="0"/>
            <a:t>24</a:t>
          </a:r>
          <a:r>
            <a:rPr lang="sr-Latn-RS" dirty="0" smtClean="0"/>
            <a:t>,</a:t>
          </a:r>
          <a:r>
            <a:rPr lang="sr-Cyrl-RS" dirty="0" smtClean="0"/>
            <a:t>400</a:t>
          </a:r>
          <a:r>
            <a:rPr lang="sr-Latn-RS" dirty="0" smtClean="0"/>
            <a:t>,000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>
              <a:solidFill>
                <a:schemeClr val="tx1"/>
              </a:solidFill>
            </a:rPr>
            <a:t>64</a:t>
          </a:r>
          <a:r>
            <a:rPr lang="sr-Latn-RS" dirty="0" smtClean="0">
              <a:solidFill>
                <a:schemeClr val="tx1"/>
              </a:solidFill>
            </a:rPr>
            <a:t>,</a:t>
          </a:r>
          <a:r>
            <a:rPr lang="sr-Cyrl-RS" dirty="0" smtClean="0">
              <a:solidFill>
                <a:schemeClr val="tx1"/>
              </a:solidFill>
            </a:rPr>
            <a:t>400</a:t>
          </a:r>
          <a:r>
            <a:rPr lang="sr-Latn-RS" dirty="0" smtClean="0">
              <a:solidFill>
                <a:schemeClr val="tx1"/>
              </a:solidFill>
            </a:rPr>
            <a:t>,000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>
              <a:solidFill>
                <a:schemeClr val="tx1"/>
              </a:solidFill>
            </a:rPr>
            <a:t>4</a:t>
          </a:r>
          <a:r>
            <a:rPr lang="sr-Cyrl-RS" dirty="0" smtClean="0">
              <a:solidFill>
                <a:schemeClr val="tx1"/>
              </a:solidFill>
            </a:rPr>
            <a:t>4</a:t>
          </a:r>
          <a:r>
            <a:rPr lang="sr-Latn-RS" dirty="0" smtClean="0">
              <a:solidFill>
                <a:schemeClr val="tx1"/>
              </a:solidFill>
            </a:rPr>
            <a:t>,0</a:t>
          </a:r>
          <a:r>
            <a:rPr lang="sr-Cyrl-RS" dirty="0" smtClean="0">
              <a:solidFill>
                <a:schemeClr val="tx1"/>
              </a:solidFill>
            </a:rPr>
            <a:t>00</a:t>
          </a:r>
          <a:r>
            <a:rPr lang="sr-Latn-RS" dirty="0" smtClean="0">
              <a:solidFill>
                <a:schemeClr val="tx1"/>
              </a:solidFill>
            </a:rPr>
            <a:t>,000</a:t>
          </a:r>
          <a:r>
            <a:rPr lang="sr-Latn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Latn-RS" dirty="0" smtClean="0">
              <a:solidFill>
                <a:schemeClr val="tx1"/>
              </a:solidFill>
            </a:rPr>
            <a:t>12,</a:t>
          </a:r>
          <a:r>
            <a:rPr lang="sr-Cyrl-RS" dirty="0" smtClean="0">
              <a:solidFill>
                <a:schemeClr val="tx1"/>
              </a:solidFill>
            </a:rPr>
            <a:t>6</a:t>
          </a:r>
          <a:r>
            <a:rPr lang="sr-Latn-RS" dirty="0" smtClean="0">
              <a:solidFill>
                <a:schemeClr val="tx1"/>
              </a:solidFill>
            </a:rPr>
            <a:t>00,000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>
              <a:solidFill>
                <a:schemeClr val="tx1"/>
              </a:solidFill>
            </a:rPr>
            <a:t>10</a:t>
          </a:r>
          <a:r>
            <a:rPr lang="sr-Latn-RS" dirty="0" smtClean="0">
              <a:solidFill>
                <a:schemeClr val="tx1"/>
              </a:solidFill>
            </a:rPr>
            <a:t>0,000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 smtClean="0"/>
            <a:t>Меморандумске ставке за рефундацију расхода </a:t>
          </a:r>
          <a:r>
            <a:rPr lang="sr-Cyrl-RS" dirty="0" smtClean="0">
              <a:solidFill>
                <a:schemeClr val="tx1"/>
              </a:solidFill>
            </a:rPr>
            <a:t>3,150,000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chemeClr val="tx1"/>
              </a:solidFill>
            </a:rPr>
            <a:t>15</a:t>
          </a:r>
          <a:r>
            <a:rPr lang="sr-Latn-RS" sz="1000" dirty="0" smtClean="0">
              <a:solidFill>
                <a:schemeClr val="tx1"/>
              </a:solidFill>
            </a:rPr>
            <a:t>0,000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b="1" dirty="0">
              <a:solidFill>
                <a:schemeClr val="tx1"/>
              </a:solidFill>
            </a:rPr>
            <a:t>Расходи за запослене </a:t>
          </a:r>
          <a:r>
            <a:rPr lang="sr-Cyrl-RS" sz="1400" dirty="0">
              <a:solidFill>
                <a:schemeClr val="tx1"/>
              </a:solidFill>
            </a:rPr>
            <a:t>представљају све трошкове за запослене, како у управи тако и код буџетских корисника</a:t>
          </a:r>
          <a:endParaRPr lang="en-US" sz="1400" dirty="0">
            <a:solidFill>
              <a:schemeClr val="tx1"/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Коришћење роба и услуга </a:t>
          </a:r>
          <a:r>
            <a:rPr lang="sr-Cyrl-RS" sz="1400" dirty="0">
              <a:solidFill>
                <a:schemeClr val="tx1"/>
              </a:solidFill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</a:t>
          </a:r>
          <a:r>
            <a:rPr lang="sr-Cyrl-RS" sz="1400" dirty="0"/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Дотације и трансфери </a:t>
          </a:r>
          <a:r>
            <a:rPr lang="sr-Cyrl-RS" sz="1400" dirty="0">
              <a:solidFill>
                <a:schemeClr val="tx1"/>
              </a:solidFill>
            </a:rPr>
            <a:t>су трошкови које локална самоуправа </a:t>
          </a:r>
          <a:r>
            <a:rPr lang="ru-RU" sz="1400" dirty="0">
              <a:solidFill>
                <a:schemeClr val="tx1"/>
              </a:solidFill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>
              <a:solidFill>
                <a:schemeClr val="tx1"/>
              </a:solidFill>
            </a:rPr>
            <a:t> као што су школе, центар за социјални рад, дом здравља.</a:t>
          </a:r>
          <a:r>
            <a:rPr lang="en-US" sz="1400" dirty="0">
              <a:solidFill>
                <a:schemeClr val="tx1"/>
              </a:solidFill>
            </a:rPr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Остали расходи </a:t>
          </a:r>
          <a:r>
            <a:rPr lang="sr-Cyrl-RS" sz="1400" dirty="0">
              <a:solidFill>
                <a:schemeClr val="tx1"/>
              </a:solidFill>
            </a:rPr>
            <a:t>обухватају дотације невладиним организацијама, порезе, таксе, новчане казне.</a:t>
          </a:r>
          <a:endParaRPr lang="en-US" sz="1400" dirty="0">
            <a:solidFill>
              <a:schemeClr val="tx1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</a:rPr>
            <a:t>Субвенције</a:t>
          </a:r>
          <a:r>
            <a:rPr lang="ru-RU" sz="1400" dirty="0">
              <a:solidFill>
                <a:schemeClr val="tx1"/>
              </a:solidFill>
            </a:rPr>
            <a:t> сe одобравају за функционисање међумесног превоза и  пољопривредним произвођачима. </a:t>
          </a:r>
          <a:endParaRPr lang="en-US" sz="1400" dirty="0">
            <a:solidFill>
              <a:schemeClr val="tx1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Социјална заштита </a:t>
          </a:r>
          <a:r>
            <a:rPr lang="sr-Cyrl-RS" sz="1400" dirty="0">
              <a:solidFill>
                <a:schemeClr val="tx1"/>
              </a:solidFill>
            </a:rPr>
            <a:t>обухвата све трошкове исплате социјалне помоћи за различите категорије грађана.</a:t>
          </a:r>
          <a:endParaRPr lang="en-US" sz="1400" dirty="0">
            <a:solidFill>
              <a:schemeClr val="tx1"/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>
              <a:solidFill>
                <a:schemeClr val="tx1"/>
              </a:solidFill>
            </a:rPr>
            <a:t>Буџетска резерва </a:t>
          </a:r>
          <a:r>
            <a:rPr lang="sr-Cyrl-RS" dirty="0">
              <a:solidFill>
                <a:schemeClr val="tx1"/>
              </a:solidFill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>
            <a:solidFill>
              <a:schemeClr val="tx1"/>
            </a:solidFill>
          </a:endParaRPr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>
              <a:solidFill>
                <a:schemeClr val="tx1"/>
              </a:solidFill>
            </a:rPr>
            <a:t>Капитални издаци </a:t>
          </a:r>
          <a:r>
            <a:rPr lang="sr-Cyrl-RS" dirty="0">
              <a:solidFill>
                <a:schemeClr val="tx1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>
            <a:solidFill>
              <a:schemeClr val="tx1"/>
            </a:solidFill>
          </a:endParaRPr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tx1"/>
              </a:solidFill>
            </a:rPr>
            <a:t>124,400,000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000" dirty="0">
              <a:solidFill>
                <a:schemeClr val="bg1"/>
              </a:solidFill>
            </a:rPr>
            <a:t>Коришћење роба и услуга </a:t>
          </a:r>
          <a:r>
            <a:rPr lang="sr-Cyrl-RS" sz="1000" dirty="0" smtClean="0">
              <a:solidFill>
                <a:schemeClr val="tx1"/>
              </a:solidFill>
            </a:rPr>
            <a:t>49,590,000 </a:t>
          </a:r>
          <a:r>
            <a:rPr lang="ru-RU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Капитални издаци </a:t>
          </a:r>
          <a:r>
            <a:rPr lang="sr-Cyrl-RS" sz="1000" dirty="0" smtClean="0">
              <a:solidFill>
                <a:schemeClr val="tx1"/>
              </a:solidFill>
            </a:rPr>
            <a:t>4,200,000 </a:t>
          </a:r>
          <a:r>
            <a:rPr lang="sr-Cyrl-RS" sz="1000" dirty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900" dirty="0">
              <a:solidFill>
                <a:schemeClr val="bg1"/>
              </a:solidFill>
            </a:rPr>
            <a:t>Расходи за </a:t>
          </a:r>
          <a:r>
            <a:rPr lang="sr-Cyrl-RS" sz="1000" dirty="0">
              <a:solidFill>
                <a:schemeClr val="bg1"/>
              </a:solidFill>
            </a:rPr>
            <a:t>запослене</a:t>
          </a:r>
          <a:r>
            <a:rPr lang="sr-Cyrl-RS" sz="900" dirty="0">
              <a:solidFill>
                <a:schemeClr val="bg1"/>
              </a:solidFill>
            </a:rPr>
            <a:t> </a:t>
          </a:r>
          <a:r>
            <a:rPr lang="sr-Cyrl-RS" sz="900" dirty="0" smtClean="0">
              <a:solidFill>
                <a:schemeClr val="tx1"/>
              </a:solidFill>
            </a:rPr>
            <a:t>53,160,000</a:t>
          </a:r>
          <a:r>
            <a:rPr lang="sr-Cyrl-RS" sz="900" dirty="0" smtClean="0">
              <a:solidFill>
                <a:schemeClr val="bg1"/>
              </a:solidFill>
            </a:rPr>
            <a:t> </a:t>
          </a:r>
          <a:r>
            <a:rPr lang="sr-Cyrl-RS" sz="900" dirty="0">
              <a:solidFill>
                <a:schemeClr val="bg1"/>
              </a:solidFill>
            </a:rPr>
            <a:t>динара</a:t>
          </a:r>
          <a:endParaRPr lang="en-US" sz="900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 custT="1"/>
      <dgm:spPr/>
      <dgm:t>
        <a:bodyPr/>
        <a:lstStyle/>
        <a:p>
          <a:r>
            <a:rPr lang="sr-Cyrl-RS" sz="900" dirty="0">
              <a:solidFill>
                <a:schemeClr val="bg1"/>
              </a:solidFill>
            </a:rPr>
            <a:t>Социјална </a:t>
          </a:r>
          <a:r>
            <a:rPr lang="sr-Cyrl-RS" sz="900" dirty="0" smtClean="0">
              <a:solidFill>
                <a:schemeClr val="bg1"/>
              </a:solidFill>
            </a:rPr>
            <a:t>заштита </a:t>
          </a:r>
          <a:r>
            <a:rPr lang="sr-Cyrl-RS" sz="1000" dirty="0" smtClean="0">
              <a:solidFill>
                <a:schemeClr val="tx1"/>
              </a:solidFill>
            </a:rPr>
            <a:t>800,000</a:t>
          </a:r>
          <a:r>
            <a:rPr lang="sr-Cyrl-RS" sz="900" dirty="0" smtClean="0">
              <a:solidFill>
                <a:srgbClr val="FF0000"/>
              </a:solidFill>
            </a:rPr>
            <a:t> </a:t>
          </a:r>
          <a:r>
            <a:rPr lang="sr-Cyrl-RS" sz="900" dirty="0" smtClean="0">
              <a:solidFill>
                <a:schemeClr val="bg1"/>
              </a:solidFill>
            </a:rPr>
            <a:t>динара</a:t>
          </a:r>
          <a:endParaRPr lang="en-US" sz="900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tx1"/>
              </a:solidFill>
            </a:rPr>
            <a:t>10,150,000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 custT="1"/>
      <dgm:spPr/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Средства резерве </a:t>
          </a:r>
          <a:r>
            <a:rPr lang="sr-Cyrl-RS" sz="1000" dirty="0" smtClean="0">
              <a:solidFill>
                <a:schemeClr val="tx1"/>
              </a:solidFill>
            </a:rPr>
            <a:t>4,500,000</a:t>
          </a:r>
          <a:r>
            <a:rPr lang="sr-Cyrl-RS" sz="1000" dirty="0" smtClean="0">
              <a:solidFill>
                <a:srgbClr val="FF0000"/>
              </a:solidFill>
            </a:rPr>
            <a:t> </a:t>
          </a:r>
          <a:r>
            <a:rPr lang="sr-Cyrl-RS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3FA5C700-C8EE-4CAC-8DA0-0BA7CA952C72}">
      <dgm:prSet custT="1"/>
      <dgm:spPr/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Дотације и трансфери </a:t>
          </a:r>
          <a:r>
            <a:rPr lang="sr-Cyrl-RS" sz="1000" dirty="0" smtClean="0">
              <a:solidFill>
                <a:schemeClr val="tx1"/>
              </a:solidFill>
            </a:rPr>
            <a:t>2,000,000 </a:t>
          </a:r>
          <a:r>
            <a:rPr lang="sr-Cyrl-RS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7" custScaleX="141131" custScaleY="16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7" custScaleX="161585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7" custScaleX="162245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7" custScaleX="120594" custScaleY="136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4" presStyleCnt="7" custScaleX="16084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4" presStyleCnt="7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5" presStyleCnt="7" custScaleX="158204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6" presStyleCnt="7" custScaleX="169787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0638209-A4D1-4BFE-943D-C66C72DB50AF}" srcId="{9ED1A3B2-A381-4201-823D-E4B4F944886D}" destId="{ED01A515-5448-4A3E-A2EC-575448D0F5AA}" srcOrd="4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6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5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85324FF1-B5A8-42C3-9CD8-B8F3A7B41DAF}" type="presParOf" srcId="{F4B68BA8-694B-4B7F-8215-68903FFCD2D7}" destId="{D19ADD6D-9F0A-4766-B637-BB2D5495A9BB}" srcOrd="13" destOrd="0" presId="urn:microsoft.com/office/officeart/2005/8/layout/radial6"/>
    <dgm:cxn modelId="{363F0F02-6E41-404E-B2E5-4890434DECC7}" type="presParOf" srcId="{F4B68BA8-694B-4B7F-8215-68903FFCD2D7}" destId="{CB9DB137-9ACF-4A5D-915D-C6DEF62C671A}" srcOrd="14" destOrd="0" presId="urn:microsoft.com/office/officeart/2005/8/layout/radial6"/>
    <dgm:cxn modelId="{C75A112C-7212-4B80-9DA4-CA7F2DD70EB5}" type="presParOf" srcId="{F4B68BA8-694B-4B7F-8215-68903FFCD2D7}" destId="{84EFD8D8-F116-4363-8F07-0BDD118D8287}" srcOrd="15" destOrd="0" presId="urn:microsoft.com/office/officeart/2005/8/layout/radial6"/>
    <dgm:cxn modelId="{F93707E6-5B1F-4F40-A3A3-B884267CE7F5}" type="presParOf" srcId="{F4B68BA8-694B-4B7F-8215-68903FFCD2D7}" destId="{4F05B281-B6DB-45BB-A427-1BF92AADC139}" srcOrd="16" destOrd="0" presId="urn:microsoft.com/office/officeart/2005/8/layout/radial6"/>
    <dgm:cxn modelId="{3D4ADB0D-3A32-46EB-993B-C2B89385D5E3}" type="presParOf" srcId="{F4B68BA8-694B-4B7F-8215-68903FFCD2D7}" destId="{FEDFE719-4F44-4DDA-B702-82A372856A51}" srcOrd="17" destOrd="0" presId="urn:microsoft.com/office/officeart/2005/8/layout/radial6"/>
    <dgm:cxn modelId="{EBDDFBD5-050A-401C-B541-60C312E8BADC}" type="presParOf" srcId="{F4B68BA8-694B-4B7F-8215-68903FFCD2D7}" destId="{C0575E5C-DEAA-49FF-9C6A-0DF4C03D040D}" srcOrd="18" destOrd="0" presId="urn:microsoft.com/office/officeart/2005/8/layout/radial6"/>
    <dgm:cxn modelId="{FD35A212-0E1F-4819-BF1F-B29719BECB43}" type="presParOf" srcId="{F4B68BA8-694B-4B7F-8215-68903FFCD2D7}" destId="{2D6C03BD-4023-431E-84F6-C080A9961C8A}" srcOrd="19" destOrd="0" presId="urn:microsoft.com/office/officeart/2005/8/layout/radial6"/>
    <dgm:cxn modelId="{BC555FE2-565F-4CC2-844D-BACDB94E3D46}" type="presParOf" srcId="{F4B68BA8-694B-4B7F-8215-68903FFCD2D7}" destId="{2578787D-F4B0-463A-AA6F-94706894BC8C}" srcOrd="20" destOrd="0" presId="urn:microsoft.com/office/officeart/2005/8/layout/radial6"/>
    <dgm:cxn modelId="{6F30A1FC-C56F-4DA2-B79C-F00209C57B2B}" type="presParOf" srcId="{F4B68BA8-694B-4B7F-8215-68903FFCD2D7}" destId="{7C884431-F906-455C-AAF5-4FBEC1E13C27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08B40-7C66-4E1F-9C06-9F6212A53D2E}">
      <dsp:nvSpPr>
        <dsp:cNvPr id="0" name=""/>
        <dsp:cNvSpPr/>
      </dsp:nvSpPr>
      <dsp:spPr>
        <a:xfrm>
          <a:off x="0" y="47707"/>
          <a:ext cx="4175254" cy="687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Директни корисници буџетских средстава:</a:t>
          </a:r>
          <a:endParaRPr lang="en-US" sz="1900" kern="1200"/>
        </a:p>
      </dsp:txBody>
      <dsp:txXfrm>
        <a:off x="0" y="47707"/>
        <a:ext cx="4175254" cy="687562"/>
      </dsp:txXfrm>
    </dsp:sp>
    <dsp:sp modelId="{23143D18-4C68-4A2A-953C-9640FB146EFE}">
      <dsp:nvSpPr>
        <dsp:cNvPr id="0" name=""/>
        <dsp:cNvSpPr/>
      </dsp:nvSpPr>
      <dsp:spPr>
        <a:xfrm>
          <a:off x="0" y="735269"/>
          <a:ext cx="4175254" cy="1773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- Скупштина општине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- Председник општине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- Општинско веће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- Општинска управа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/>
        </a:p>
      </dsp:txBody>
      <dsp:txXfrm>
        <a:off x="0" y="735269"/>
        <a:ext cx="4175254" cy="1773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794479" y="158495"/>
          <a:ext cx="3478696" cy="347878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2303922" y="667951"/>
        <a:ext cx="2459810" cy="2459872"/>
      </dsp:txXfrm>
    </dsp:sp>
    <dsp:sp modelId="{6AE34D3E-FD5D-4402-89AF-BF559D3EC92D}">
      <dsp:nvSpPr>
        <dsp:cNvPr id="0" name=""/>
        <dsp:cNvSpPr/>
      </dsp:nvSpPr>
      <dsp:spPr>
        <a:xfrm>
          <a:off x="3778973" y="0"/>
          <a:ext cx="386859" cy="38689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863287" y="3378809"/>
          <a:ext cx="280384" cy="28041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5496773" y="1570329"/>
          <a:ext cx="280384" cy="280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4156200" y="3677107"/>
          <a:ext cx="386859" cy="386892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942383" y="549859"/>
          <a:ext cx="280384" cy="28041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2059653" y="2153920"/>
          <a:ext cx="280384" cy="280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318842" y="572508"/>
          <a:ext cx="2190230" cy="184161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Спортске организације, удружења и савези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639594" y="842206"/>
        <a:ext cx="1548726" cy="1302220"/>
      </dsp:txXfrm>
    </dsp:sp>
    <dsp:sp modelId="{D4397D2C-6DDE-4A42-9855-5F94ADD7F1F8}">
      <dsp:nvSpPr>
        <dsp:cNvPr id="0" name=""/>
        <dsp:cNvSpPr/>
      </dsp:nvSpPr>
      <dsp:spPr>
        <a:xfrm>
          <a:off x="3387550" y="562051"/>
          <a:ext cx="386859" cy="386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839751" y="2614777"/>
          <a:ext cx="699694" cy="69941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</a:t>
          </a:r>
          <a:r>
            <a:rPr lang="sr-Latn-RS" sz="1400" kern="1200" dirty="0" smtClean="0"/>
            <a:t>2</a:t>
          </a:r>
          <a:r>
            <a:rPr lang="sr-Cyrl-RS" sz="1400" kern="1200" dirty="0" smtClean="0"/>
            <a:t>1.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</a:t>
          </a:r>
          <a:r>
            <a:rPr lang="sr-Cyrl-RS" sz="1400" kern="1200" dirty="0" smtClean="0">
              <a:solidFill>
                <a:schemeClr val="tx1"/>
              </a:solidFill>
            </a:rPr>
            <a:t>надлежности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839" y="117311"/>
          <a:ext cx="1518127" cy="15181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Средства из буџета општине </a:t>
          </a:r>
          <a:r>
            <a:rPr lang="sr-Latn-RS" sz="1400" b="0" kern="1200" dirty="0" smtClean="0">
              <a:solidFill>
                <a:schemeClr val="tx1"/>
              </a:solidFill>
            </a:rPr>
            <a:t>1</a:t>
          </a:r>
          <a:r>
            <a:rPr lang="sr-Cyrl-RS" sz="1400" b="0" kern="1200" dirty="0" smtClean="0">
              <a:solidFill>
                <a:schemeClr val="tx1"/>
              </a:solidFill>
            </a:rPr>
            <a:t>24</a:t>
          </a:r>
          <a:r>
            <a:rPr lang="sr-Latn-RS" sz="1400" b="0" kern="1200" dirty="0" smtClean="0">
              <a:solidFill>
                <a:schemeClr val="tx1"/>
              </a:solidFill>
            </a:rPr>
            <a:t>,25</a:t>
          </a:r>
          <a:r>
            <a:rPr lang="sr-Cyrl-RS" sz="1400" b="0" kern="1200" dirty="0" smtClean="0">
              <a:solidFill>
                <a:schemeClr val="tx1"/>
              </a:solidFill>
            </a:rPr>
            <a:t>0</a:t>
          </a:r>
          <a:r>
            <a:rPr lang="sr-Latn-RS" sz="1400" b="0" kern="1200" dirty="0" smtClean="0">
              <a:solidFill>
                <a:schemeClr val="tx1"/>
              </a:solidFill>
            </a:rPr>
            <a:t>,000</a:t>
          </a:r>
          <a:endParaRPr lang="en-US" sz="1400" b="0" kern="1200" dirty="0">
            <a:solidFill>
              <a:schemeClr val="tx1"/>
            </a:solidFill>
          </a:endParaRPr>
        </a:p>
      </dsp:txBody>
      <dsp:txXfrm>
        <a:off x="224164" y="339636"/>
        <a:ext cx="1073477" cy="1073477"/>
      </dsp:txXfrm>
    </dsp:sp>
    <dsp:sp modelId="{98F3E7AB-6934-48FA-B82F-FBEAF1B2375D}">
      <dsp:nvSpPr>
        <dsp:cNvPr id="0" name=""/>
        <dsp:cNvSpPr/>
      </dsp:nvSpPr>
      <dsp:spPr>
        <a:xfrm>
          <a:off x="1643239" y="436118"/>
          <a:ext cx="880514" cy="88051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59951" y="772827"/>
        <a:ext cx="647090" cy="207096"/>
      </dsp:txXfrm>
    </dsp:sp>
    <dsp:sp modelId="{2F60A798-586E-4E47-B649-25F047F36835}">
      <dsp:nvSpPr>
        <dsp:cNvPr id="0" name=""/>
        <dsp:cNvSpPr/>
      </dsp:nvSpPr>
      <dsp:spPr>
        <a:xfrm>
          <a:off x="2647025" y="117311"/>
          <a:ext cx="1518127" cy="151812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Пренета средства из ранијих година</a:t>
          </a:r>
          <a:r>
            <a:rPr lang="sr-Cyrl-RS" sz="1400" kern="1200" dirty="0">
              <a:solidFill>
                <a:srgbClr val="FF0000"/>
              </a:solidFill>
            </a:rPr>
            <a:t> </a:t>
          </a:r>
          <a:r>
            <a:rPr lang="sr-Cyrl-RS" sz="1400" kern="1200" dirty="0" smtClean="0">
              <a:solidFill>
                <a:schemeClr val="tx1"/>
              </a:solidFill>
            </a:rPr>
            <a:t>15</a:t>
          </a:r>
          <a:r>
            <a:rPr lang="sr-Latn-RS" sz="1400" kern="1200" dirty="0" smtClean="0">
              <a:solidFill>
                <a:schemeClr val="tx1"/>
              </a:solidFill>
            </a:rPr>
            <a:t>0,000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869350" y="339636"/>
        <a:ext cx="1073477" cy="1073477"/>
      </dsp:txXfrm>
    </dsp:sp>
    <dsp:sp modelId="{41F09F99-3DCC-47E4-9188-F7D103A1F6E3}">
      <dsp:nvSpPr>
        <dsp:cNvPr id="0" name=""/>
        <dsp:cNvSpPr/>
      </dsp:nvSpPr>
      <dsp:spPr>
        <a:xfrm>
          <a:off x="4288424" y="436118"/>
          <a:ext cx="880514" cy="880514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405136" y="617504"/>
        <a:ext cx="647090" cy="517742"/>
      </dsp:txXfrm>
    </dsp:sp>
    <dsp:sp modelId="{6C1FFF0F-B1A4-4C41-B9D3-30452A0DFA4B}">
      <dsp:nvSpPr>
        <dsp:cNvPr id="0" name=""/>
        <dsp:cNvSpPr/>
      </dsp:nvSpPr>
      <dsp:spPr>
        <a:xfrm>
          <a:off x="5294050" y="307715"/>
          <a:ext cx="1978757" cy="128460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Latn-RS" sz="1300" kern="1200" dirty="0" smtClean="0">
              <a:solidFill>
                <a:schemeClr val="tx1"/>
              </a:solidFill>
            </a:rPr>
            <a:t>1</a:t>
          </a:r>
          <a:r>
            <a:rPr lang="sr-Cyrl-RS" sz="1300" kern="1200" dirty="0" smtClean="0">
              <a:solidFill>
                <a:schemeClr val="tx1"/>
              </a:solidFill>
            </a:rPr>
            <a:t>24</a:t>
          </a:r>
          <a:r>
            <a:rPr lang="sr-Latn-RS" sz="1300" kern="1200" dirty="0" smtClean="0">
              <a:solidFill>
                <a:schemeClr val="tx1"/>
              </a:solidFill>
            </a:rPr>
            <a:t>,</a:t>
          </a:r>
          <a:r>
            <a:rPr lang="sr-Cyrl-RS" sz="1300" kern="1200" dirty="0" smtClean="0">
              <a:solidFill>
                <a:schemeClr val="tx1"/>
              </a:solidFill>
            </a:rPr>
            <a:t>400</a:t>
          </a:r>
          <a:r>
            <a:rPr lang="sr-Latn-RS" sz="1300" kern="1200" dirty="0" smtClean="0">
              <a:solidFill>
                <a:schemeClr val="tx1"/>
              </a:solidFill>
            </a:rPr>
            <a:t>,000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583832" y="495842"/>
        <a:ext cx="1399193" cy="908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>
              <a:solidFill>
                <a:schemeClr val="tx1"/>
              </a:solidFill>
            </a:rPr>
            <a:t>Донације</a:t>
          </a:r>
          <a:r>
            <a:rPr lang="sr-Cyrl-CS" sz="1400" b="1" kern="1200" dirty="0">
              <a:solidFill>
                <a:schemeClr val="tx1"/>
              </a:solidFill>
            </a:rPr>
            <a:t> </a:t>
          </a:r>
          <a:r>
            <a:rPr lang="sr-Cyrl-CS" sz="1400" kern="1200" dirty="0">
              <a:solidFill>
                <a:schemeClr val="tx1"/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tx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>
              <a:solidFill>
                <a:schemeClr val="tx1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</a:rPr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4858634"/>
        <a:ext cx="5779306" cy="534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Latn-RS" sz="2100" kern="1200" dirty="0" smtClean="0"/>
            <a:t>1</a:t>
          </a:r>
          <a:r>
            <a:rPr lang="sr-Cyrl-RS" sz="2100" kern="1200" dirty="0" smtClean="0"/>
            <a:t>24</a:t>
          </a:r>
          <a:r>
            <a:rPr lang="sr-Latn-RS" sz="2100" kern="1200" dirty="0" smtClean="0"/>
            <a:t>,</a:t>
          </a:r>
          <a:r>
            <a:rPr lang="sr-Cyrl-RS" sz="2100" kern="1200" dirty="0" smtClean="0"/>
            <a:t>400</a:t>
          </a:r>
          <a:r>
            <a:rPr lang="sr-Latn-RS" sz="2100" kern="1200" dirty="0" smtClean="0"/>
            <a:t>,000</a:t>
          </a:r>
          <a:r>
            <a:rPr lang="sr-Cyrl-RS" sz="2100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chemeClr val="tx1"/>
              </a:solidFill>
            </a:rPr>
            <a:t>64</a:t>
          </a:r>
          <a:r>
            <a:rPr lang="sr-Latn-RS" sz="1000" kern="1200" dirty="0" smtClean="0">
              <a:solidFill>
                <a:schemeClr val="tx1"/>
              </a:solidFill>
            </a:rPr>
            <a:t>,</a:t>
          </a:r>
          <a:r>
            <a:rPr lang="sr-Cyrl-RS" sz="1000" kern="1200" dirty="0" smtClean="0">
              <a:solidFill>
                <a:schemeClr val="tx1"/>
              </a:solidFill>
            </a:rPr>
            <a:t>400</a:t>
          </a:r>
          <a:r>
            <a:rPr lang="sr-Latn-RS" sz="1000" kern="1200" dirty="0" smtClean="0">
              <a:solidFill>
                <a:schemeClr val="tx1"/>
              </a:solidFill>
            </a:rPr>
            <a:t>,000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  </a:t>
          </a:r>
          <a:r>
            <a:rPr lang="sr-Cyrl-RS" sz="1000" kern="1200" dirty="0" smtClean="0"/>
            <a:t>   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Latn-RS" sz="1000" kern="1200" dirty="0" smtClean="0">
              <a:solidFill>
                <a:schemeClr val="tx1"/>
              </a:solidFill>
            </a:rPr>
            <a:t>4</a:t>
          </a:r>
          <a:r>
            <a:rPr lang="sr-Cyrl-RS" sz="1000" kern="1200" dirty="0" smtClean="0">
              <a:solidFill>
                <a:schemeClr val="tx1"/>
              </a:solidFill>
            </a:rPr>
            <a:t>4</a:t>
          </a:r>
          <a:r>
            <a:rPr lang="sr-Latn-RS" sz="1000" kern="1200" dirty="0" smtClean="0">
              <a:solidFill>
                <a:schemeClr val="tx1"/>
              </a:solidFill>
            </a:rPr>
            <a:t>,0</a:t>
          </a:r>
          <a:r>
            <a:rPr lang="sr-Cyrl-RS" sz="1000" kern="1200" dirty="0" smtClean="0">
              <a:solidFill>
                <a:schemeClr val="tx1"/>
              </a:solidFill>
            </a:rPr>
            <a:t>00</a:t>
          </a:r>
          <a:r>
            <a:rPr lang="sr-Latn-RS" sz="1000" kern="1200" dirty="0" smtClean="0">
              <a:solidFill>
                <a:schemeClr val="tx1"/>
              </a:solidFill>
            </a:rPr>
            <a:t>,000</a:t>
          </a:r>
          <a:r>
            <a:rPr lang="sr-Latn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Latn-RS" sz="1000" kern="1200" dirty="0" smtClean="0">
              <a:solidFill>
                <a:schemeClr val="tx1"/>
              </a:solidFill>
            </a:rPr>
            <a:t>12,</a:t>
          </a:r>
          <a:r>
            <a:rPr lang="sr-Cyrl-RS" sz="1000" kern="1200" dirty="0" smtClean="0">
              <a:solidFill>
                <a:schemeClr val="tx1"/>
              </a:solidFill>
            </a:rPr>
            <a:t>6</a:t>
          </a:r>
          <a:r>
            <a:rPr lang="sr-Latn-RS" sz="1000" kern="1200" dirty="0" smtClean="0">
              <a:solidFill>
                <a:schemeClr val="tx1"/>
              </a:solidFill>
            </a:rPr>
            <a:t>00,000</a:t>
          </a:r>
          <a:r>
            <a:rPr lang="sr-Cyrl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 smtClean="0">
              <a:solidFill>
                <a:schemeClr val="tx1"/>
              </a:solidFill>
            </a:rPr>
            <a:t>10</a:t>
          </a:r>
          <a:r>
            <a:rPr lang="sr-Latn-RS" sz="1000" kern="1200" dirty="0" smtClean="0">
              <a:solidFill>
                <a:schemeClr val="tx1"/>
              </a:solidFill>
            </a:rPr>
            <a:t>0,000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Меморандумске ставке за рефундацију расхода </a:t>
          </a:r>
          <a:r>
            <a:rPr lang="sr-Cyrl-RS" sz="1000" kern="1200" dirty="0" smtClean="0">
              <a:solidFill>
                <a:schemeClr val="tx1"/>
              </a:solidFill>
            </a:rPr>
            <a:t>3,150,000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>
              <a:solidFill>
                <a:schemeClr val="tx1"/>
              </a:solidFill>
            </a:rPr>
            <a:t>15</a:t>
          </a:r>
          <a:r>
            <a:rPr lang="sr-Latn-RS" sz="1000" kern="1200" dirty="0" smtClean="0">
              <a:solidFill>
                <a:schemeClr val="tx1"/>
              </a:solidFill>
            </a:rPr>
            <a:t>0,000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Расходи за запослене </a:t>
          </a:r>
          <a:r>
            <a:rPr lang="sr-Cyrl-RS" sz="1400" kern="1200" dirty="0">
              <a:solidFill>
                <a:schemeClr val="tx1"/>
              </a:solidFill>
            </a:rPr>
            <a:t>представљају све трошкове за запослене, како у управи тако и код буџетских корисника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Коришћење роба и услуга </a:t>
          </a:r>
          <a:r>
            <a:rPr lang="sr-Cyrl-RS" sz="1400" kern="1200" dirty="0">
              <a:solidFill>
                <a:schemeClr val="tx1"/>
              </a:solidFill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</a:t>
          </a:r>
          <a:r>
            <a:rPr lang="sr-Cyrl-RS" sz="1400" kern="1200" dirty="0"/>
            <a:t>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Дотације и трансфери </a:t>
          </a:r>
          <a:r>
            <a:rPr lang="sr-Cyrl-RS" sz="1400" kern="1200" dirty="0">
              <a:solidFill>
                <a:schemeClr val="tx1"/>
              </a:solidFill>
            </a:rPr>
            <a:t>су трошкови које локална самоуправа </a:t>
          </a:r>
          <a:r>
            <a:rPr lang="ru-RU" sz="1400" kern="1200" dirty="0">
              <a:solidFill>
                <a:schemeClr val="tx1"/>
              </a:solidFill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>
              <a:solidFill>
                <a:schemeClr val="tx1"/>
              </a:solidFill>
            </a:rPr>
            <a:t> као што су школе, центар за социјални рад, дом здравља.</a:t>
          </a:r>
          <a:r>
            <a:rPr lang="en-US" sz="1400" kern="1200" dirty="0">
              <a:solidFill>
                <a:schemeClr val="tx1"/>
              </a:solidFill>
            </a:rPr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Остали расходи </a:t>
          </a:r>
          <a:r>
            <a:rPr lang="sr-Cyrl-RS" sz="1400" kern="1200" dirty="0">
              <a:solidFill>
                <a:schemeClr val="tx1"/>
              </a:solidFill>
            </a:rPr>
            <a:t>обухватају дотације невладиним организацијама, порезе, таксе, новчане казне.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</a:rPr>
            <a:t>Субвенције</a:t>
          </a:r>
          <a:r>
            <a:rPr lang="ru-RU" sz="1400" kern="1200" dirty="0">
              <a:solidFill>
                <a:schemeClr val="tx1"/>
              </a:solidFill>
            </a:rPr>
            <a:t> сe одобравају за функционисање међумесног превоза и  пољопривредним произвођачима.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Социјална заштита </a:t>
          </a:r>
          <a:r>
            <a:rPr lang="sr-Cyrl-RS" sz="1400" kern="1200" dirty="0">
              <a:solidFill>
                <a:schemeClr val="tx1"/>
              </a:solidFill>
            </a:rPr>
            <a:t>обухвата све трошкове исплате социјалне помоћи за различите категорије грађана.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>
              <a:solidFill>
                <a:schemeClr val="tx1"/>
              </a:solidFill>
            </a:rPr>
            <a:t>Буџетска резерва </a:t>
          </a:r>
          <a:r>
            <a:rPr lang="sr-Cyrl-RS" sz="1500" kern="1200" dirty="0">
              <a:solidFill>
                <a:schemeClr val="tx1"/>
              </a:solidFill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>
              <a:solidFill>
                <a:schemeClr val="tx1"/>
              </a:solidFill>
            </a:rPr>
            <a:t>Капитални издаци </a:t>
          </a:r>
          <a:r>
            <a:rPr lang="sr-Cyrl-RS" sz="1500" kern="1200" dirty="0">
              <a:solidFill>
                <a:schemeClr val="tx1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630900" y="4787637"/>
        <a:ext cx="5590663" cy="742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374237" y="536305"/>
          <a:ext cx="3759587" cy="3759587"/>
        </a:xfrm>
        <a:prstGeom prst="blockArc">
          <a:avLst>
            <a:gd name="adj1" fmla="val 12699109"/>
            <a:gd name="adj2" fmla="val 15920784"/>
            <a:gd name="adj3" fmla="val 3906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54596" y="707784"/>
          <a:ext cx="3759587" cy="3759587"/>
        </a:xfrm>
        <a:prstGeom prst="blockArc">
          <a:avLst>
            <a:gd name="adj1" fmla="val 10342189"/>
            <a:gd name="adj2" fmla="val 13089317"/>
            <a:gd name="adj3" fmla="val 3906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6942857"/>
            <a:gd name="adj2" fmla="val 10028571"/>
            <a:gd name="adj3" fmla="val 3906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3857143"/>
            <a:gd name="adj2" fmla="val 6942857"/>
            <a:gd name="adj3" fmla="val 3906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771429"/>
            <a:gd name="adj2" fmla="val 3857143"/>
            <a:gd name="adj3" fmla="val 3906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19285714"/>
            <a:gd name="adj2" fmla="val 771429"/>
            <a:gd name="adj3" fmla="val 3906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16200000"/>
            <a:gd name="adj2" fmla="val 19285714"/>
            <a:gd name="adj3" fmla="val 390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45123" y="1439034"/>
          <a:ext cx="1918750" cy="1966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2000" kern="1200" dirty="0" smtClean="0">
              <a:solidFill>
                <a:schemeClr val="tx1"/>
              </a:solidFill>
            </a:rPr>
            <a:t>124,400,000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26117" y="1726989"/>
        <a:ext cx="1356762" cy="1390370"/>
      </dsp:txXfrm>
    </dsp:sp>
    <dsp:sp modelId="{73F305AC-CFDC-45B1-8AB8-6FABD1C99179}">
      <dsp:nvSpPr>
        <dsp:cNvPr id="0" name=""/>
        <dsp:cNvSpPr/>
      </dsp:nvSpPr>
      <dsp:spPr>
        <a:xfrm>
          <a:off x="3384971" y="-250851"/>
          <a:ext cx="1439054" cy="16598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1000" kern="1200" dirty="0" smtClean="0">
              <a:solidFill>
                <a:schemeClr val="tx1"/>
              </a:solidFill>
            </a:rPr>
            <a:t>49,590,000 </a:t>
          </a:r>
          <a:r>
            <a:rPr lang="ru-RU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595716" y="-7767"/>
        <a:ext cx="1017564" cy="1173713"/>
      </dsp:txXfrm>
    </dsp:sp>
    <dsp:sp modelId="{A14630AA-C1BD-4A7E-B665-0A7C9B6C19C9}">
      <dsp:nvSpPr>
        <dsp:cNvPr id="0" name=""/>
        <dsp:cNvSpPr/>
      </dsp:nvSpPr>
      <dsp:spPr>
        <a:xfrm>
          <a:off x="4721673" y="610419"/>
          <a:ext cx="1647615" cy="1325219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000" kern="1200" dirty="0" smtClean="0">
              <a:solidFill>
                <a:schemeClr val="tx1"/>
              </a:solidFill>
            </a:rPr>
            <a:t>2,000,000 </a:t>
          </a:r>
          <a:r>
            <a:rPr lang="sr-Cyrl-RS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4962961" y="804493"/>
        <a:ext cx="1165039" cy="937071"/>
      </dsp:txXfrm>
    </dsp:sp>
    <dsp:sp modelId="{E43F7264-94BE-4E7E-8A98-A0D70BB3AF06}">
      <dsp:nvSpPr>
        <dsp:cNvPr id="0" name=""/>
        <dsp:cNvSpPr/>
      </dsp:nvSpPr>
      <dsp:spPr>
        <a:xfrm>
          <a:off x="5074202" y="2224542"/>
          <a:ext cx="1654345" cy="121551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Расходи за </a:t>
          </a:r>
          <a:r>
            <a:rPr lang="sr-Cyrl-RS" sz="1000" kern="1200" dirty="0">
              <a:solidFill>
                <a:schemeClr val="bg1"/>
              </a:solidFill>
            </a:rPr>
            <a:t>запослене</a:t>
          </a:r>
          <a:r>
            <a:rPr lang="sr-Cyrl-RS" sz="900" kern="1200" dirty="0">
              <a:solidFill>
                <a:schemeClr val="bg1"/>
              </a:solidFill>
            </a:rPr>
            <a:t> </a:t>
          </a:r>
          <a:r>
            <a:rPr lang="sr-Cyrl-RS" sz="900" kern="1200" dirty="0" smtClean="0">
              <a:solidFill>
                <a:schemeClr val="tx1"/>
              </a:solidFill>
            </a:rPr>
            <a:t>53,160,000</a:t>
          </a:r>
          <a:r>
            <a:rPr lang="sr-Cyrl-RS" sz="900" kern="1200" dirty="0" smtClean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316475" y="2402550"/>
        <a:ext cx="1169799" cy="859498"/>
      </dsp:txXfrm>
    </dsp:sp>
    <dsp:sp modelId="{115526CD-270E-4C52-A164-15F2B6F9FE39}">
      <dsp:nvSpPr>
        <dsp:cNvPr id="0" name=""/>
        <dsp:cNvSpPr/>
      </dsp:nvSpPr>
      <dsp:spPr>
        <a:xfrm>
          <a:off x="4289360" y="3388661"/>
          <a:ext cx="1229647" cy="1388153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Социјална </a:t>
          </a:r>
          <a:r>
            <a:rPr lang="sr-Cyrl-RS" sz="900" kern="1200" dirty="0" smtClean="0">
              <a:solidFill>
                <a:schemeClr val="bg1"/>
              </a:solidFill>
            </a:rPr>
            <a:t>заштита </a:t>
          </a:r>
          <a:r>
            <a:rPr lang="sr-Cyrl-RS" sz="1000" kern="1200" dirty="0" smtClean="0">
              <a:solidFill>
                <a:schemeClr val="tx1"/>
              </a:solidFill>
            </a:rPr>
            <a:t>800,000</a:t>
          </a:r>
          <a:r>
            <a:rPr lang="sr-Cyrl-RS" sz="900" kern="1200" dirty="0" smtClean="0">
              <a:solidFill>
                <a:srgbClr val="FF0000"/>
              </a:solidFill>
            </a:rPr>
            <a:t> </a:t>
          </a:r>
          <a:r>
            <a:rPr lang="sr-Cyrl-RS" sz="900" kern="1200" dirty="0" smtClean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469438" y="3591951"/>
        <a:ext cx="869491" cy="981573"/>
      </dsp:txXfrm>
    </dsp:sp>
    <dsp:sp modelId="{D19ADD6D-9F0A-4766-B637-BB2D5495A9BB}">
      <dsp:nvSpPr>
        <dsp:cNvPr id="0" name=""/>
        <dsp:cNvSpPr/>
      </dsp:nvSpPr>
      <dsp:spPr>
        <a:xfrm>
          <a:off x="2484783" y="3489725"/>
          <a:ext cx="1640059" cy="1186026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Остали расходи </a:t>
          </a:r>
          <a:r>
            <a:rPr lang="sr-Cyrl-RS" sz="1400" kern="1200" dirty="0" smtClean="0">
              <a:solidFill>
                <a:schemeClr val="tx1"/>
              </a:solidFill>
            </a:rPr>
            <a:t>10,150,000</a:t>
          </a:r>
          <a:r>
            <a:rPr lang="sr-Cyrl-RS" sz="1400" kern="1200" dirty="0" smtClean="0">
              <a:solidFill>
                <a:srgbClr val="FF0000"/>
              </a:solidFill>
            </a:rPr>
            <a:t> </a:t>
          </a:r>
          <a:r>
            <a:rPr lang="sr-Cyrl-RS" sz="1400" kern="1200" dirty="0" smtClean="0">
              <a:solidFill>
                <a:schemeClr val="bg1"/>
              </a:solidFill>
            </a:rPr>
            <a:t>динара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724964" y="3663414"/>
        <a:ext cx="1159697" cy="838648"/>
      </dsp:txXfrm>
    </dsp:sp>
    <dsp:sp modelId="{4F05B281-B6DB-45BB-A427-1BF92AADC139}">
      <dsp:nvSpPr>
        <dsp:cNvPr id="0" name=""/>
        <dsp:cNvSpPr/>
      </dsp:nvSpPr>
      <dsp:spPr>
        <a:xfrm>
          <a:off x="1501052" y="2192495"/>
          <a:ext cx="1613140" cy="1279610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резерве </a:t>
          </a:r>
          <a:r>
            <a:rPr lang="sr-Cyrl-RS" sz="1000" kern="1200" dirty="0" smtClean="0">
              <a:solidFill>
                <a:schemeClr val="tx1"/>
              </a:solidFill>
            </a:rPr>
            <a:t>4,500,000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737291" y="2379890"/>
        <a:ext cx="1140662" cy="904820"/>
      </dsp:txXfrm>
    </dsp:sp>
    <dsp:sp modelId="{2D6C03BD-4023-431E-84F6-C080A9961C8A}">
      <dsp:nvSpPr>
        <dsp:cNvPr id="0" name=""/>
        <dsp:cNvSpPr/>
      </dsp:nvSpPr>
      <dsp:spPr>
        <a:xfrm>
          <a:off x="1819474" y="779207"/>
          <a:ext cx="1731247" cy="133944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Капитални издаци </a:t>
          </a:r>
          <a:r>
            <a:rPr lang="sr-Cyrl-RS" sz="1000" kern="1200" dirty="0" smtClean="0">
              <a:solidFill>
                <a:schemeClr val="tx1"/>
              </a:solidFill>
            </a:rPr>
            <a:t>4,200,000 </a:t>
          </a:r>
          <a:r>
            <a:rPr lang="sr-Cyrl-RS" sz="1000" kern="1200" dirty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073009" y="975364"/>
        <a:ext cx="1224177" cy="94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</cdr:x>
      <cdr:y>0.2165</cdr:y>
    </cdr:from>
    <cdr:to>
      <cdr:x>1</cdr:x>
      <cdr:y>0.4415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80248" y="879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0.80712</cdr:x>
      <cdr:y>0.2165</cdr:y>
    </cdr:from>
    <cdr:to>
      <cdr:x>0.95712</cdr:x>
      <cdr:y>0.4415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20208" y="879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niskabanja.org.r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/>
              <a:t>ГРАДСКА ОПШТИНА</a:t>
            </a:r>
            <a:r>
              <a:rPr lang="en-US" b="1" dirty="0" smtClean="0"/>
              <a:t> </a:t>
            </a:r>
            <a:r>
              <a:rPr lang="sr-Cyrl-RS" b="1" dirty="0" smtClean="0"/>
              <a:t>НИШКА БАЊА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ГРАЂАНСКИ ВОДИЧ КРОЗ ОДЛУКУ О БУЏЕТУ за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202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годину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075" name="Picture 3" descr="LOGO niska ban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057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26304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sr-Latn-RS" sz="3000" b="1" dirty="0" smtClean="0"/>
              <a:t>2</a:t>
            </a:r>
            <a:r>
              <a:rPr lang="sr-Cyrl-RS" sz="3000" b="1" dirty="0" smtClean="0"/>
              <a:t>1.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0459681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>
                <a:latin typeface="+mn-lt"/>
              </a:rPr>
              <a:t>Структура планираних прихода и примања за 20</a:t>
            </a:r>
            <a:r>
              <a:rPr lang="sr-Latn-RS" sz="2900" b="1" dirty="0" smtClean="0">
                <a:latin typeface="+mn-lt"/>
              </a:rPr>
              <a:t>2</a:t>
            </a:r>
            <a:r>
              <a:rPr lang="sr-Cyrl-RS" sz="2900" b="1" dirty="0" smtClean="0">
                <a:latin typeface="+mn-lt"/>
              </a:rPr>
              <a:t>1. </a:t>
            </a:r>
            <a:r>
              <a:rPr lang="sr-Cyrl-RS" sz="2900" b="1" dirty="0">
                <a:latin typeface="+mn-lt"/>
              </a:rPr>
              <a:t>годину</a:t>
            </a:r>
            <a:endParaRPr lang="en-US" sz="29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004752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66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2020.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2021.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</a:t>
            </a:r>
            <a:r>
              <a:rPr lang="sr-Cyrl-RS" dirty="0" smtClean="0"/>
              <a:t>на Одлуку </a:t>
            </a:r>
            <a:r>
              <a:rPr lang="sr-Cyrl-RS" dirty="0"/>
              <a:t>о буџету за </a:t>
            </a:r>
            <a:r>
              <a:rPr lang="sr-Cyrl-RS" dirty="0" smtClean="0"/>
              <a:t>2020.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26</a:t>
            </a:r>
            <a:r>
              <a:rPr lang="sr-Latn-RS" b="1" dirty="0" smtClean="0"/>
              <a:t>,</a:t>
            </a:r>
            <a:r>
              <a:rPr lang="sr-Cyrl-RS" b="1" dirty="0" smtClean="0"/>
              <a:t>514</a:t>
            </a:r>
            <a:r>
              <a:rPr lang="sr-Latn-RS" b="1" dirty="0" smtClean="0"/>
              <a:t>,000</a:t>
            </a:r>
            <a:r>
              <a:rPr lang="sr-Cyrl-RS" b="1" dirty="0" smtClean="0"/>
              <a:t> </a:t>
            </a:r>
            <a:r>
              <a:rPr lang="sr-Cyrl-RS" dirty="0" smtClean="0"/>
              <a:t>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4941169"/>
            <a:ext cx="6851650" cy="1261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100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350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Меморандумске ставке за рефундацију расхода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смањене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4,050,000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Пренета средства из претходне године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смањена за 5,989,000 динара.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Порески приходи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за 9,075,000 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 </a:t>
            </a:r>
            <a:r>
              <a:rPr lang="sr-Cyrl-R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приходи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су смањени за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2,300,000 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Наменски трансфери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за 5,000,000 динара 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Примања од продаје нефинансијске имовине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смањена за 100,000 динара.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2021.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124,400,000 динара</a:t>
            </a:r>
            <a:endParaRPr lang="sr-Latn-R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847180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2021.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305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>
                <a:latin typeface="+mn-lt"/>
              </a:rPr>
              <a:t>Структура планираних расхода и издатака буџета за </a:t>
            </a:r>
            <a:r>
              <a:rPr lang="sr-Cyrl-RS" sz="2900" b="1" dirty="0" smtClean="0">
                <a:latin typeface="+mn-lt"/>
              </a:rPr>
              <a:t>2021. </a:t>
            </a:r>
            <a:r>
              <a:rPr lang="sr-Cyrl-RS" sz="2900" b="1" dirty="0">
                <a:latin typeface="+mn-lt"/>
              </a:rPr>
              <a:t>годину</a:t>
            </a:r>
            <a:endParaRPr lang="en-US" sz="29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142610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3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2021.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 </a:t>
            </a:r>
            <a:r>
              <a:rPr lang="sr-Cyrl-RS" sz="2000" dirty="0" smtClean="0"/>
              <a:t>у </a:t>
            </a:r>
            <a:r>
              <a:rPr lang="sr-Cyrl-RS" sz="2000" dirty="0"/>
              <a:t>односу на </a:t>
            </a:r>
            <a:r>
              <a:rPr lang="sr-Cyrl-RS" sz="2000" dirty="0" smtClean="0"/>
              <a:t>Одлуку </a:t>
            </a:r>
            <a:r>
              <a:rPr lang="sr-Cyrl-RS" sz="2000" dirty="0"/>
              <a:t>о буџету за </a:t>
            </a:r>
            <a:r>
              <a:rPr lang="sr-Cyrl-RS" sz="2000" dirty="0" smtClean="0"/>
              <a:t>2020.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26</a:t>
            </a:r>
            <a:r>
              <a:rPr lang="sr-Latn-RS" sz="2000" b="1" dirty="0" smtClean="0"/>
              <a:t>,</a:t>
            </a:r>
            <a:r>
              <a:rPr lang="sr-Cyrl-RS" sz="2000" b="1" dirty="0" smtClean="0"/>
              <a:t>514</a:t>
            </a:r>
            <a:r>
              <a:rPr lang="sr-Latn-RS" sz="2000" b="1" dirty="0" smtClean="0"/>
              <a:t>,000 </a:t>
            </a:r>
            <a:r>
              <a:rPr lang="sr-Cyrl-RS" sz="2000" dirty="0" smtClean="0"/>
              <a:t>динара.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2"/>
            <a:ext cx="6851650" cy="2210280"/>
          </a:xfrm>
        </p:spPr>
        <p:txBody>
          <a:bodyPr rtlCol="0">
            <a:normAutofit fontScale="40000" lnSpcReduction="20000"/>
          </a:bodyPr>
          <a:lstStyle/>
          <a:p>
            <a:pPr>
              <a:defRPr/>
            </a:pPr>
            <a:r>
              <a:rPr lang="sr-Cyrl-RS" sz="45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Расходи за запослене </a:t>
            </a:r>
            <a:r>
              <a:rPr lang="sr-Cyrl-RS" sz="4500" dirty="0">
                <a:latin typeface="+mj-lt"/>
              </a:rPr>
              <a:t>су смањени за</a:t>
            </a:r>
            <a:r>
              <a:rPr lang="sr-Cyrl-RS" sz="45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r-Cyrl-RS" sz="4500" dirty="0" smtClean="0">
                <a:latin typeface="+mj-lt"/>
                <a:cs typeface="Arial" panose="020B0604020202020204" pitchFamily="34" charset="0"/>
              </a:rPr>
              <a:t>735,000 динара</a:t>
            </a:r>
          </a:p>
          <a:p>
            <a:pPr>
              <a:defRPr/>
            </a:pPr>
            <a:r>
              <a:rPr lang="sr-Cyrl-RS" sz="45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Коришћење роба и услуга </a:t>
            </a:r>
            <a:r>
              <a:rPr lang="sr-Cyrl-RS" sz="4500" dirty="0" smtClean="0">
                <a:latin typeface="+mj-lt"/>
                <a:cs typeface="Arial" panose="020B0604020202020204" pitchFamily="34" charset="0"/>
              </a:rPr>
              <a:t>су се смањили за 11,629,000 динара</a:t>
            </a:r>
            <a:endParaRPr lang="en-US" sz="4500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45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Дотације и трансфери</a:t>
            </a:r>
            <a:r>
              <a:rPr lang="sr-Cyrl-RS" sz="4500" b="1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sr-Cyrl-RS" sz="4500" dirty="0">
                <a:latin typeface="+mj-lt"/>
              </a:rPr>
              <a:t>су </a:t>
            </a:r>
            <a:r>
              <a:rPr lang="sr-Cyrl-RS" sz="4500" dirty="0" smtClean="0">
                <a:latin typeface="+mj-lt"/>
              </a:rPr>
              <a:t>смањени </a:t>
            </a:r>
            <a:r>
              <a:rPr lang="sr-Cyrl-RS" sz="4500" dirty="0">
                <a:latin typeface="+mj-lt"/>
              </a:rPr>
              <a:t>за </a:t>
            </a:r>
            <a:r>
              <a:rPr lang="sr-Cyrl-RS" sz="4500" dirty="0" smtClean="0">
                <a:latin typeface="+mj-lt"/>
                <a:cs typeface="Arial" panose="020B0604020202020204" pitchFamily="34" charset="0"/>
              </a:rPr>
              <a:t>4,700,000</a:t>
            </a:r>
            <a:r>
              <a:rPr lang="sr-Cyrl-RS" sz="4500" b="1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sr-Cyrl-RS" sz="4500" dirty="0" smtClean="0">
                <a:latin typeface="+mj-lt"/>
              </a:rPr>
              <a:t>динара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4500" b="1" dirty="0" smtClean="0">
                <a:solidFill>
                  <a:srgbClr val="FF0000"/>
                </a:solidFill>
                <a:latin typeface="+mj-lt"/>
              </a:rPr>
              <a:t>Субвенције</a:t>
            </a:r>
            <a:r>
              <a:rPr lang="sr-Cyrl-RS" sz="4500" dirty="0" smtClean="0">
                <a:latin typeface="+mj-lt"/>
              </a:rPr>
              <a:t> су смањене за 5,000,000 динара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4500" b="1" dirty="0" smtClean="0">
                <a:solidFill>
                  <a:srgbClr val="FF0000"/>
                </a:solidFill>
                <a:latin typeface="+mj-lt"/>
              </a:rPr>
              <a:t>Остали расходи</a:t>
            </a:r>
            <a:r>
              <a:rPr lang="sr-Cyrl-RS" sz="4500" dirty="0" smtClean="0">
                <a:latin typeface="+mj-lt"/>
              </a:rPr>
              <a:t> су смањени за 50,000 динара</a:t>
            </a:r>
            <a:endParaRPr lang="en-US" sz="4500" dirty="0">
              <a:latin typeface="+mj-lt"/>
            </a:endParaRPr>
          </a:p>
          <a:p>
            <a:pPr>
              <a:defRPr/>
            </a:pPr>
            <a:r>
              <a:rPr lang="sr-Cyrl-RS" altLang="en-US" sz="4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Издаци за отплату главнице и камате </a:t>
            </a:r>
            <a:r>
              <a:rPr lang="sr-Cyrl-RS" altLang="en-US" sz="4500" dirty="0" smtClean="0">
                <a:cs typeface="Arial" panose="020B0604020202020204" pitchFamily="34" charset="0"/>
              </a:rPr>
              <a:t>су </a:t>
            </a:r>
            <a:r>
              <a:rPr lang="sr-Cyrl-RS" altLang="en-US" sz="4500" dirty="0">
                <a:cs typeface="Arial" panose="020B0604020202020204" pitchFamily="34" charset="0"/>
              </a:rPr>
              <a:t>смањени за</a:t>
            </a:r>
            <a:r>
              <a:rPr lang="sr-Cyrl-RS" altLang="en-US" sz="45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altLang="en-US" sz="4500" dirty="0" smtClean="0">
                <a:cs typeface="Arial" panose="020B0604020202020204" pitchFamily="34" charset="0"/>
              </a:rPr>
              <a:t>7,300,000 динара</a:t>
            </a:r>
          </a:p>
          <a:p>
            <a:pPr>
              <a:defRPr/>
            </a:pPr>
            <a:endParaRPr lang="sr-Cyrl-RS" altLang="en-US" sz="4500" dirty="0">
              <a:cs typeface="Arial" panose="020B0604020202020204" pitchFamily="34" charset="0"/>
            </a:endParaRPr>
          </a:p>
          <a:p>
            <a:pPr>
              <a:defRPr/>
            </a:pPr>
            <a:endParaRPr lang="sr-Cyrl-RS" altLang="en-US" sz="2000" dirty="0" smtClean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sr-Latn-RS" altLang="en-US" sz="2000" dirty="0"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5157192"/>
            <a:ext cx="6912768" cy="1045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alt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Капитални издаци </a:t>
            </a:r>
            <a:r>
              <a:rPr lang="sr-Cyrl-R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су повећани за 2,800,000 динара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altLang="en-US" sz="2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Социјална заштита </a:t>
            </a:r>
            <a:r>
              <a:rPr lang="sr-Cyrl-R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је повећана за 100,000 динара</a:t>
            </a:r>
            <a:r>
              <a:rPr lang="sr-Cyrl-RS" altLang="en-US" sz="2000" dirty="0" smtClean="0">
                <a:cs typeface="Arial" panose="020B0604020202020204" pitchFamily="34" charset="0"/>
              </a:rPr>
              <a:t>њени </a:t>
            </a:r>
            <a:r>
              <a:rPr lang="sr-Cyrl-RS" altLang="en-US" sz="2000" dirty="0">
                <a:cs typeface="Arial" panose="020B0604020202020204" pitchFamily="34" charset="0"/>
              </a:rPr>
              <a:t>за</a:t>
            </a:r>
            <a:r>
              <a:rPr lang="sr-Cyrl-R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altLang="en-US" sz="2000" dirty="0">
                <a:cs typeface="Arial" panose="020B0604020202020204" pitchFamily="34" charset="0"/>
              </a:rPr>
              <a:t>100,000 динара</a:t>
            </a: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90603"/>
              </p:ext>
            </p:extLst>
          </p:nvPr>
        </p:nvGraphicFramePr>
        <p:xfrm>
          <a:off x="91846" y="980729"/>
          <a:ext cx="8960308" cy="30599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1.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2,800,000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2,25%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5,700,000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4,58%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</a:t>
                      </a:r>
                      <a:r>
                        <a:rPr lang="sr-Cyrl-RS" sz="1200" dirty="0" smtClean="0"/>
                        <a:t>5. Заштита животне средине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2,000,000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1,61%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1,600,000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1,29%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2,000,000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1,61%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65,940,000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53,00%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42,360,000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34,05%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b="0" dirty="0" smtClean="0"/>
                        <a:t>Пројекат  П1</a:t>
                      </a:r>
                      <a:r>
                        <a:rPr lang="sr-Cyrl-RS" sz="1200" b="0" baseline="0" dirty="0" smtClean="0"/>
                        <a:t> – Јавни радови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2,000,000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1,61%</a:t>
                      </a:r>
                      <a:endParaRPr lang="en-US" sz="1200" dirty="0"/>
                    </a:p>
                  </a:txBody>
                  <a:tcPr/>
                </a:tc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b="1" dirty="0"/>
                        <a:t>Укупни расходи по </a:t>
                      </a:r>
                      <a:r>
                        <a:rPr lang="sr-Cyrl-RS" sz="1400" b="1" dirty="0" smtClean="0"/>
                        <a:t>програмима</a:t>
                      </a:r>
                      <a:r>
                        <a:rPr lang="sr-Latn-RS" sz="1400" b="1" dirty="0" smtClean="0"/>
                        <a:t>: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b="1" dirty="0" smtClean="0"/>
                        <a:t>124,400,000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 descr="C:\Users\lmarija\Desktop\FB_IMG_15711221950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470" y="705958"/>
            <a:ext cx="4333778" cy="243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arija\Desktop\FB_IMG_15711220937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05958"/>
            <a:ext cx="1800200" cy="2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marija\Desktop\FB_IMG_157112205253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92" y="705958"/>
            <a:ext cx="1891051" cy="236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marija\Desktop\FB_IMG_157112206342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0" y="3917535"/>
            <a:ext cx="1881092" cy="23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marija\Desktop\FB_IMG_157112214031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3" y="3861048"/>
            <a:ext cx="3843721" cy="240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marija\Desktop\FB_IMG_157112203116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17535"/>
            <a:ext cx="2714767" cy="234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</a:t>
            </a:r>
            <a:r>
              <a:rPr lang="sr-Cyrl-RS" sz="3000" b="1" dirty="0" smtClean="0"/>
              <a:t> </a:t>
            </a:r>
            <a:r>
              <a:rPr lang="sr-Cyrl-RS" sz="3000" b="1" dirty="0"/>
              <a:t>буџетским </a:t>
            </a:r>
            <a:r>
              <a:rPr lang="sr-Cyrl-RS" sz="3000" b="1" dirty="0" smtClean="0"/>
              <a:t>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130"/>
              </p:ext>
            </p:extLst>
          </p:nvPr>
        </p:nvGraphicFramePr>
        <p:xfrm>
          <a:off x="683569" y="1417633"/>
          <a:ext cx="7488833" cy="282288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2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Р. </a:t>
                      </a:r>
                      <a:r>
                        <a:rPr lang="en-US" sz="1400" dirty="0" err="1">
                          <a:effectLst/>
                        </a:rPr>
                        <a:t>бр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Назив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sr-Cyrl-RS" sz="1400" dirty="0">
                          <a:effectLst/>
                        </a:rPr>
                        <a:t>буџетског </a:t>
                      </a:r>
                      <a:r>
                        <a:rPr lang="en-US" sz="1400" dirty="0" err="1">
                          <a:effectLst/>
                        </a:rPr>
                        <a:t>корисника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/>
                        <a:t>Средства из Одлуке о буџету за </a:t>
                      </a:r>
                      <a:r>
                        <a:rPr lang="sr-Cyrl-RS" sz="1400" dirty="0" smtClean="0"/>
                        <a:t>20</a:t>
                      </a:r>
                      <a:r>
                        <a:rPr lang="sr-Latn-RS" sz="1400" dirty="0" smtClean="0"/>
                        <a:t>2</a:t>
                      </a:r>
                      <a:r>
                        <a:rPr lang="sr-Cyrl-RS" sz="1400" dirty="0" smtClean="0"/>
                        <a:t>1. </a:t>
                      </a:r>
                      <a:r>
                        <a:rPr lang="sr-Cyrl-RS" sz="1400" dirty="0"/>
                        <a:t>годину  (износ у динарима)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/>
                        <a:t>%  буџета по кориснику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1.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+mn-lt"/>
                        </a:rPr>
                        <a:t>Скупштина</a:t>
                      </a:r>
                      <a:r>
                        <a:rPr lang="en-US" sz="1500" dirty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500" dirty="0">
                          <a:effectLst/>
                          <a:latin typeface="+mn-lt"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16,810,000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13,51%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2.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9,000,000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7,23%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3.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</a:rPr>
                        <a:t>Општинско</a:t>
                      </a:r>
                      <a:r>
                        <a:rPr lang="en-US" sz="15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веће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16,550,000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13,31%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4.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+mn-lt"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82,040,000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65,95%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У К У П Н О: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n-lt"/>
                          <a:ea typeface="Times New Roman"/>
                        </a:rPr>
                        <a:t>124,400,000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n-lt"/>
                          <a:ea typeface="Times New Roman"/>
                        </a:rPr>
                        <a:t>100%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158918"/>
              </p:ext>
            </p:extLst>
          </p:nvPr>
        </p:nvGraphicFramePr>
        <p:xfrm>
          <a:off x="899592" y="1340769"/>
          <a:ext cx="7560841" cy="283872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45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459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</a:t>
                      </a:r>
                      <a:r>
                        <a:rPr lang="sr-Cyrl-RS" sz="1600" dirty="0" smtClean="0">
                          <a:effectLst/>
                        </a:rPr>
                        <a:t>средства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Зграде</a:t>
                      </a:r>
                      <a:r>
                        <a:rPr lang="sr-Cyrl-RS" sz="1400" b="0" baseline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и грађевински објекти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1,200,000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1,200,000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1,200,000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Машине и опрема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3,000,000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3,000,000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3,000,000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9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3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9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9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К</a:t>
            </a:r>
            <a:r>
              <a:rPr lang="sr-Cyrl-RS" sz="3000" dirty="0" smtClean="0"/>
              <a:t>апитални издаци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Нишка Бања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2021. </a:t>
            </a:r>
            <a:r>
              <a:rPr lang="sr-Cyrl-RS" dirty="0"/>
              <a:t>годину, исту можете </a:t>
            </a:r>
            <a:r>
              <a:rPr lang="sr-Cyrl-RS" dirty="0" smtClean="0"/>
              <a:t>погледати </a:t>
            </a:r>
            <a:r>
              <a:rPr lang="sr-Cyrl-RS" dirty="0"/>
              <a:t>на </a:t>
            </a:r>
            <a:r>
              <a:rPr lang="sr-Cyrl-RS" dirty="0" smtClean="0"/>
              <a:t>интернет страници Градске општине Нишка Бања</a:t>
            </a:r>
            <a:r>
              <a:rPr lang="sr-Latn-RS" dirty="0" smtClean="0"/>
              <a:t>: </a:t>
            </a:r>
            <a:r>
              <a:rPr lang="sr-Latn-RS" dirty="0" smtClean="0">
                <a:hlinkClick r:id="rId2"/>
              </a:rPr>
              <a:t>www.goniskabanja.org.rs</a:t>
            </a:r>
            <a:endParaRPr lang="sr-Latn-RS" dirty="0" smtClean="0"/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sz="7200" dirty="0" smtClean="0"/>
          </a:p>
          <a:p>
            <a:pPr marL="0" indent="0" algn="ctr">
              <a:buNone/>
            </a:pPr>
            <a:r>
              <a:rPr lang="sr-Cyrl-RS" sz="7200" dirty="0" smtClean="0">
                <a:solidFill>
                  <a:schemeClr val="accent1">
                    <a:lumMod val="75000"/>
                  </a:schemeClr>
                </a:solidFill>
              </a:rPr>
              <a:t>ХВАЛА НА ПАЖЊИ!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Cyrl-RS" dirty="0" smtClean="0"/>
              <a:t>Појам </a:t>
            </a:r>
            <a:r>
              <a:rPr lang="sr-Cyrl-RS" dirty="0"/>
              <a:t>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2020.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2019.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2020.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2019.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</a:t>
            </a:r>
            <a:r>
              <a:rPr lang="sr-Cyrl-RS" dirty="0" smtClean="0"/>
              <a:t> </a:t>
            </a:r>
            <a:r>
              <a:rPr lang="sr-Cyrl-RS" dirty="0"/>
              <a:t>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Капитални издаци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r>
              <a:rPr lang="sr-Latn-RS" dirty="0" smtClean="0"/>
              <a:t>							</a:t>
            </a:r>
            <a:endParaRPr lang="sr-Latn-RS" dirty="0"/>
          </a:p>
          <a:p>
            <a:pPr algn="just"/>
            <a:r>
              <a:rPr lang="sr-Latn-RS" dirty="0" smtClean="0"/>
              <a:t>	</a:t>
            </a:r>
            <a:r>
              <a:rPr lang="sr-Cyrl-RS" dirty="0" smtClean="0"/>
              <a:t>Основна </a:t>
            </a:r>
            <a:r>
              <a:rPr lang="sr-Cyrl-RS" dirty="0"/>
              <a:t>сврха документа који је пред вама јесте да на </a:t>
            </a:r>
            <a:r>
              <a:rPr lang="sr-Cyrl-RS" dirty="0" smtClean="0"/>
              <a:t>што </a:t>
            </a:r>
            <a:r>
              <a:rPr lang="sr-Cyrl-RS" dirty="0"/>
              <a:t>једноставнији и разумљивији начин објасни у које сврхе </a:t>
            </a:r>
            <a:r>
              <a:rPr lang="sr-Cyrl-RS" dirty="0" smtClean="0"/>
              <a:t>се користе</a:t>
            </a:r>
            <a:r>
              <a:rPr lang="sr-Latn-RS" dirty="0"/>
              <a:t> </a:t>
            </a:r>
            <a:r>
              <a:rPr lang="sr-Cyrl-RS" dirty="0" smtClean="0"/>
              <a:t>јавни </a:t>
            </a:r>
            <a:r>
              <a:rPr lang="sr-Cyrl-RS" dirty="0"/>
              <a:t>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Нишка Бања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општине Нишка Бања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 smtClean="0"/>
              <a:t>Душан Живковић</a:t>
            </a:r>
            <a:endParaRPr lang="sr-Cyrl-RS" dirty="0"/>
          </a:p>
          <a:p>
            <a:pPr algn="r"/>
            <a:r>
              <a:rPr lang="sr-Cyrl-RS" dirty="0" smtClean="0"/>
              <a:t> Председник </a:t>
            </a:r>
            <a:r>
              <a:rPr lang="sr-Cyrl-RS" dirty="0"/>
              <a:t>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49325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Ко </a:t>
            </a:r>
            <a:r>
              <a:rPr lang="ru-RU" sz="3000" b="1" dirty="0"/>
              <a:t>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267744" y="2564904"/>
          <a:ext cx="4175254" cy="2556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</a:t>
            </a:r>
            <a:r>
              <a:rPr lang="sr-Cyrl-RS" sz="1700" dirty="0" smtClean="0"/>
              <a:t>градске општине. </a:t>
            </a:r>
            <a:r>
              <a:rPr lang="sr-Cyrl-RS" sz="1700" dirty="0"/>
              <a:t>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Нишка Бања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</a:t>
            </a:r>
            <a:r>
              <a:rPr lang="sr-Cyrl-RS" sz="1700" dirty="0" smtClean="0"/>
              <a:t>руководи </a:t>
            </a:r>
            <a:r>
              <a:rPr lang="sr-Cyrl-RS" sz="1700" dirty="0"/>
              <a:t>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2336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7902976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Нишка Бања за 2021.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Нишка Бања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2021.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/>
              <a:t>1</a:t>
            </a:r>
            <a:r>
              <a:rPr lang="sr-Cyrl-RS" sz="1700" dirty="0" smtClean="0"/>
              <a:t>24</a:t>
            </a:r>
            <a:r>
              <a:rPr lang="sr-Latn-RS" sz="1700" dirty="0" smtClean="0"/>
              <a:t>,</a:t>
            </a:r>
            <a:r>
              <a:rPr lang="sr-Cyrl-RS" sz="1700" dirty="0" smtClean="0"/>
              <a:t>250</a:t>
            </a:r>
            <a:r>
              <a:rPr lang="sr-Latn-RS" sz="1700" dirty="0" smtClean="0"/>
              <a:t>,000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динара и пренета </a:t>
            </a:r>
            <a:r>
              <a:rPr lang="sr-Cyrl-RS" sz="1700" dirty="0"/>
              <a:t>средства из ранијих година у износу од </a:t>
            </a:r>
            <a:r>
              <a:rPr lang="sr-Cyrl-RS" sz="1700" dirty="0" smtClean="0"/>
              <a:t>1</a:t>
            </a:r>
            <a:r>
              <a:rPr lang="sr-Latn-RS" sz="1700" dirty="0" smtClean="0"/>
              <a:t>50,000 </a:t>
            </a:r>
            <a:r>
              <a:rPr lang="sr-Cyrl-RS" sz="1700" dirty="0" smtClean="0"/>
              <a:t>динара. </a:t>
            </a:r>
            <a:endParaRPr lang="sr-Cyrl-R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57123119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124,250,000</a:t>
            </a:r>
            <a:r>
              <a:rPr lang="sr-Cyrl-RS" sz="3600" b="1" dirty="0" smtClean="0"/>
              <a:t>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AC4ACF-3D59-4AC1-B922-560DA8BD6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98649A-4D15-4AF6-983D-B3C07ADB54D3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934e4f6f-c740-4e49-838d-10594e3f873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88D309-8210-4156-815F-5C40CB5114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</TotalTime>
  <Words>1493</Words>
  <Application>Microsoft Office PowerPoint</Application>
  <PresentationFormat>On-screen Show (4:3)</PresentationFormat>
  <Paragraphs>269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ГРАДСКА ОПШТИНА НИШКА БАЊА</vt:lpstr>
      <vt:lpstr>PowerPoint Presentation</vt:lpstr>
      <vt:lpstr>PowerPoint Presentation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Шта се променило у односу на 2020. годину?</vt:lpstr>
      <vt:lpstr>На шта се троше јавна средства?</vt:lpstr>
      <vt:lpstr>PowerPoint Presentation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односу на 2020. годину?</vt:lpstr>
      <vt:lpstr>Расходи буџета по програмима</vt:lpstr>
      <vt:lpstr>Расходи буџета расподељени по директним  буџетским корисницима</vt:lpstr>
      <vt:lpstr>Капитални издаци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НИШКА БАЊА</dc:title>
  <dc:creator>stojkovici</dc:creator>
  <cp:lastModifiedBy>Mirjana Grčić</cp:lastModifiedBy>
  <cp:revision>399</cp:revision>
  <cp:lastPrinted>2019-10-15T10:31:13Z</cp:lastPrinted>
  <dcterms:created xsi:type="dcterms:W3CDTF">2006-08-16T00:00:00Z</dcterms:created>
  <dcterms:modified xsi:type="dcterms:W3CDTF">2020-10-15T09:51:18Z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