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58" r:id="rId7"/>
    <p:sldId id="259" r:id="rId8"/>
    <p:sldId id="275" r:id="rId9"/>
    <p:sldId id="262" r:id="rId10"/>
    <p:sldId id="282" r:id="rId11"/>
    <p:sldId id="261" r:id="rId12"/>
    <p:sldId id="263" r:id="rId13"/>
    <p:sldId id="283" r:id="rId14"/>
    <p:sldId id="264" r:id="rId15"/>
    <p:sldId id="286" r:id="rId16"/>
    <p:sldId id="279" r:id="rId17"/>
    <p:sldId id="266" r:id="rId18"/>
    <p:sldId id="284" r:id="rId19"/>
    <p:sldId id="268" r:id="rId20"/>
    <p:sldId id="285" r:id="rId21"/>
    <p:sldId id="289" r:id="rId22"/>
    <p:sldId id="271" r:id="rId23"/>
    <p:sldId id="273" r:id="rId24"/>
    <p:sldId id="274" r:id="rId25"/>
    <p:sldId id="278" r:id="rId26"/>
    <p:sldId id="290" r:id="rId27"/>
    <p:sldId id="287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/>
  </p:cmAuthor>
  <p:cmAuthor id="2" name="Milena Radomirovic" initials="MR" lastIdx="2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0504" autoAdjust="0"/>
  </p:normalViewPr>
  <p:slideViewPr>
    <p:cSldViewPr>
      <p:cViewPr>
        <p:scale>
          <a:sx n="88" d="100"/>
          <a:sy n="88" d="100"/>
        </p:scale>
        <p:origin x="-9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приходи од пореза 58.02%</c:v>
                </c:pt>
                <c:pt idx="1">
                  <c:v>трансфери од града 26.48%</c:v>
                </c:pt>
                <c:pt idx="2">
                  <c:v>накнаде и комунална такса за коришћење простора на јавним површинама 2.71%</c:v>
                </c:pt>
                <c:pt idx="3">
                  <c:v>меморандумске ставке за рефундацију расхода 8.49%</c:v>
                </c:pt>
                <c:pt idx="4">
                  <c:v>примања од продаје нефинансијске имовине 0.06%</c:v>
                </c:pt>
                <c:pt idx="5">
                  <c:v>пренета средства из претходне године 2.53%</c:v>
                </c:pt>
                <c:pt idx="6">
                  <c:v>минералне сировине 1.20%</c:v>
                </c:pt>
                <c:pt idx="7">
                  <c:v>добровољни трансфери од физичких и правних лица 0.15%</c:v>
                </c:pt>
                <c:pt idx="8">
                  <c:v>остали приходи 0.36%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58.02</c:v>
                </c:pt>
                <c:pt idx="1">
                  <c:v>26.48</c:v>
                </c:pt>
                <c:pt idx="2">
                  <c:v>2.71</c:v>
                </c:pt>
                <c:pt idx="3">
                  <c:v>8.49</c:v>
                </c:pt>
                <c:pt idx="4">
                  <c:v>0.06</c:v>
                </c:pt>
                <c:pt idx="5">
                  <c:v>2.5299999999999998</c:v>
                </c:pt>
                <c:pt idx="6">
                  <c:v>1.2</c:v>
                </c:pt>
                <c:pt idx="7" formatCode="0.00">
                  <c:v>0.15</c:v>
                </c:pt>
                <c:pt idx="8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584891732283468"/>
          <c:y val="3.956791338582679E-2"/>
          <c:w val="0.33165108267716537"/>
          <c:h val="0.93762992125984257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расходи за запослене 40.44%</c:v>
                </c:pt>
                <c:pt idx="1">
                  <c:v>коришћење услуга и роба 41.65%</c:v>
                </c:pt>
                <c:pt idx="2">
                  <c:v>дотације и трансфери 1.81%</c:v>
                </c:pt>
                <c:pt idx="3">
                  <c:v>социјална заштита 1.45%</c:v>
                </c:pt>
                <c:pt idx="4">
                  <c:v>остали расходи 7.46%</c:v>
                </c:pt>
                <c:pt idx="5">
                  <c:v>средства резерве 3.31%</c:v>
                </c:pt>
                <c:pt idx="6">
                  <c:v>капитални издаци 3.85%</c:v>
                </c:pt>
                <c:pt idx="7">
                  <c:v>отплата домаћих камата 0.03%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40.44</c:v>
                </c:pt>
                <c:pt idx="1">
                  <c:v>41.65</c:v>
                </c:pt>
                <c:pt idx="2">
                  <c:v>1.81</c:v>
                </c:pt>
                <c:pt idx="3">
                  <c:v>1.45</c:v>
                </c:pt>
                <c:pt idx="4">
                  <c:v>7.46</c:v>
                </c:pt>
                <c:pt idx="5">
                  <c:v>3.31</c:v>
                </c:pt>
                <c:pt idx="6">
                  <c:v>3.85</c:v>
                </c:pt>
                <c:pt idx="7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79166666666667"/>
          <c:y val="2.0215059055118112E-2"/>
          <c:w val="0.33958333333333335"/>
          <c:h val="0.9797849409448818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43313-0CC4-40DF-8F57-691B81E157F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7C02AF-6D74-4844-87D9-C4227BF012BE}">
      <dgm:prSet/>
      <dgm:spPr/>
      <dgm:t>
        <a:bodyPr/>
        <a:lstStyle/>
        <a:p>
          <a:pPr rtl="0"/>
          <a:r>
            <a:rPr lang="ru-RU" b="1" smtClean="0"/>
            <a:t>Директни корисници буџетских средстава:</a:t>
          </a:r>
          <a:endParaRPr lang="en-US"/>
        </a:p>
      </dgm:t>
    </dgm:pt>
    <dgm:pt modelId="{24A7EC01-DB56-43EE-8696-DB7890A914CC}" type="parTrans" cxnId="{A82B0D4C-3DC2-4BAB-9931-70701BFD5CCD}">
      <dgm:prSet/>
      <dgm:spPr/>
      <dgm:t>
        <a:bodyPr/>
        <a:lstStyle/>
        <a:p>
          <a:endParaRPr lang="en-US"/>
        </a:p>
      </dgm:t>
    </dgm:pt>
    <dgm:pt modelId="{621E146F-F182-462A-942E-E714E9CDFF8E}" type="sibTrans" cxnId="{A82B0D4C-3DC2-4BAB-9931-70701BFD5CCD}">
      <dgm:prSet/>
      <dgm:spPr/>
      <dgm:t>
        <a:bodyPr/>
        <a:lstStyle/>
        <a:p>
          <a:endParaRPr lang="en-US"/>
        </a:p>
      </dgm:t>
    </dgm:pt>
    <dgm:pt modelId="{F6F4070C-AA88-40CC-BDE1-048C622A5DC5}">
      <dgm:prSet/>
      <dgm:spPr/>
      <dgm:t>
        <a:bodyPr/>
        <a:lstStyle/>
        <a:p>
          <a:pPr rtl="0"/>
          <a:r>
            <a:rPr lang="ru-RU" dirty="0" smtClean="0"/>
            <a:t>- Скупштина општине</a:t>
          </a:r>
          <a:endParaRPr lang="en-US" dirty="0"/>
        </a:p>
      </dgm:t>
    </dgm:pt>
    <dgm:pt modelId="{5774BBB2-6292-429B-9B22-495FE214C75E}" type="parTrans" cxnId="{93567B66-B2A1-4303-9BCA-AA3F1548C035}">
      <dgm:prSet/>
      <dgm:spPr/>
      <dgm:t>
        <a:bodyPr/>
        <a:lstStyle/>
        <a:p>
          <a:endParaRPr lang="en-US"/>
        </a:p>
      </dgm:t>
    </dgm:pt>
    <dgm:pt modelId="{E71EADB4-D573-480F-B9FC-CF82EC296BD4}" type="sibTrans" cxnId="{93567B66-B2A1-4303-9BCA-AA3F1548C035}">
      <dgm:prSet/>
      <dgm:spPr/>
      <dgm:t>
        <a:bodyPr/>
        <a:lstStyle/>
        <a:p>
          <a:endParaRPr lang="en-US"/>
        </a:p>
      </dgm:t>
    </dgm:pt>
    <dgm:pt modelId="{F8F1C14D-5E56-4348-A64A-D302F409C01E}">
      <dgm:prSet/>
      <dgm:spPr/>
      <dgm:t>
        <a:bodyPr/>
        <a:lstStyle/>
        <a:p>
          <a:pPr rtl="0"/>
          <a:r>
            <a:rPr lang="ru-RU" smtClean="0"/>
            <a:t>- Председник општине</a:t>
          </a:r>
          <a:endParaRPr lang="en-US"/>
        </a:p>
      </dgm:t>
    </dgm:pt>
    <dgm:pt modelId="{4ED01C04-E19C-495A-84EC-AF3043E4E64E}" type="parTrans" cxnId="{EA050DDE-7B82-42F3-B9FB-2EFF198E4A60}">
      <dgm:prSet/>
      <dgm:spPr/>
      <dgm:t>
        <a:bodyPr/>
        <a:lstStyle/>
        <a:p>
          <a:endParaRPr lang="en-US"/>
        </a:p>
      </dgm:t>
    </dgm:pt>
    <dgm:pt modelId="{35216245-F7F4-45B7-B8A9-479F3B8151B1}" type="sibTrans" cxnId="{EA050DDE-7B82-42F3-B9FB-2EFF198E4A60}">
      <dgm:prSet/>
      <dgm:spPr/>
      <dgm:t>
        <a:bodyPr/>
        <a:lstStyle/>
        <a:p>
          <a:endParaRPr lang="en-US"/>
        </a:p>
      </dgm:t>
    </dgm:pt>
    <dgm:pt modelId="{E672A79D-9FCD-4CA1-A5BF-F5653EC2A1BD}">
      <dgm:prSet/>
      <dgm:spPr/>
      <dgm:t>
        <a:bodyPr/>
        <a:lstStyle/>
        <a:p>
          <a:pPr rtl="0"/>
          <a:r>
            <a:rPr lang="ru-RU" smtClean="0"/>
            <a:t>- Општинско веће</a:t>
          </a:r>
          <a:endParaRPr lang="en-US"/>
        </a:p>
      </dgm:t>
    </dgm:pt>
    <dgm:pt modelId="{4A925B5E-23B3-4B75-AD6E-A63DC2215E73}" type="parTrans" cxnId="{B12E7E9F-EB25-4F8E-94D7-CFBCE1A4A5C1}">
      <dgm:prSet/>
      <dgm:spPr/>
      <dgm:t>
        <a:bodyPr/>
        <a:lstStyle/>
        <a:p>
          <a:endParaRPr lang="en-US"/>
        </a:p>
      </dgm:t>
    </dgm:pt>
    <dgm:pt modelId="{8A28BB1B-595E-4794-A769-E8C279D81FAC}" type="sibTrans" cxnId="{B12E7E9F-EB25-4F8E-94D7-CFBCE1A4A5C1}">
      <dgm:prSet/>
      <dgm:spPr/>
      <dgm:t>
        <a:bodyPr/>
        <a:lstStyle/>
        <a:p>
          <a:endParaRPr lang="en-US"/>
        </a:p>
      </dgm:t>
    </dgm:pt>
    <dgm:pt modelId="{B73866CE-21CC-437D-9851-5A5B54F02534}">
      <dgm:prSet/>
      <dgm:spPr/>
      <dgm:t>
        <a:bodyPr/>
        <a:lstStyle/>
        <a:p>
          <a:pPr rtl="0"/>
          <a:r>
            <a:rPr lang="ru-RU" smtClean="0"/>
            <a:t>- Општинска управа</a:t>
          </a:r>
          <a:endParaRPr lang="en-US"/>
        </a:p>
      </dgm:t>
    </dgm:pt>
    <dgm:pt modelId="{8837C931-BF86-4802-ABB6-8FB01014021E}" type="parTrans" cxnId="{FBF87B43-F839-46AE-877B-ED409FE8C72B}">
      <dgm:prSet/>
      <dgm:spPr/>
      <dgm:t>
        <a:bodyPr/>
        <a:lstStyle/>
        <a:p>
          <a:endParaRPr lang="en-US"/>
        </a:p>
      </dgm:t>
    </dgm:pt>
    <dgm:pt modelId="{F9173127-E341-46F5-9339-F93E37C8737E}" type="sibTrans" cxnId="{FBF87B43-F839-46AE-877B-ED409FE8C72B}">
      <dgm:prSet/>
      <dgm:spPr/>
      <dgm:t>
        <a:bodyPr/>
        <a:lstStyle/>
        <a:p>
          <a:endParaRPr lang="en-US"/>
        </a:p>
      </dgm:t>
    </dgm:pt>
    <dgm:pt modelId="{7180BA84-E094-452C-80ED-AEF7848B267E}">
      <dgm:prSet/>
      <dgm:spPr/>
      <dgm:t>
        <a:bodyPr/>
        <a:lstStyle/>
        <a:p>
          <a:pPr rtl="0"/>
          <a:endParaRPr lang="en-US"/>
        </a:p>
      </dgm:t>
    </dgm:pt>
    <dgm:pt modelId="{1D3EAC54-F165-48EB-B3D2-C1259FF5E946}" type="parTrans" cxnId="{EC688D43-654B-41A8-9C96-9F24D0E2F5DB}">
      <dgm:prSet/>
      <dgm:spPr/>
      <dgm:t>
        <a:bodyPr/>
        <a:lstStyle/>
        <a:p>
          <a:endParaRPr lang="en-US"/>
        </a:p>
      </dgm:t>
    </dgm:pt>
    <dgm:pt modelId="{2E6A8D67-3C1A-46F4-812A-315B19B08D8C}" type="sibTrans" cxnId="{EC688D43-654B-41A8-9C96-9F24D0E2F5DB}">
      <dgm:prSet/>
      <dgm:spPr/>
      <dgm:t>
        <a:bodyPr/>
        <a:lstStyle/>
        <a:p>
          <a:endParaRPr lang="en-US"/>
        </a:p>
      </dgm:t>
    </dgm:pt>
    <dgm:pt modelId="{CCD2EA96-AD48-4D9C-B986-3FD1316F1F0E}" type="pres">
      <dgm:prSet presAssocID="{E9043313-0CC4-40DF-8F57-691B81E157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B175DF-0411-4CC9-9269-E5EE61061786}" type="pres">
      <dgm:prSet presAssocID="{6A7C02AF-6D74-4844-87D9-C4227BF012BE}" presName="composite" presStyleCnt="0"/>
      <dgm:spPr/>
    </dgm:pt>
    <dgm:pt modelId="{8C508B40-7C66-4E1F-9C06-9F6212A53D2E}" type="pres">
      <dgm:prSet presAssocID="{6A7C02AF-6D74-4844-87D9-C4227BF012B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43D18-4C68-4A2A-953C-9640FB146EFE}" type="pres">
      <dgm:prSet presAssocID="{6A7C02AF-6D74-4844-87D9-C4227BF012BE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522C78-0181-4C5D-B0DA-6C57B6151808}" type="presOf" srcId="{6A7C02AF-6D74-4844-87D9-C4227BF012BE}" destId="{8C508B40-7C66-4E1F-9C06-9F6212A53D2E}" srcOrd="0" destOrd="0" presId="urn:microsoft.com/office/officeart/2005/8/layout/hList1"/>
    <dgm:cxn modelId="{F27D905A-FC63-4F70-B679-B1307E8773B5}" type="presOf" srcId="{F6F4070C-AA88-40CC-BDE1-048C622A5DC5}" destId="{23143D18-4C68-4A2A-953C-9640FB146EFE}" srcOrd="0" destOrd="0" presId="urn:microsoft.com/office/officeart/2005/8/layout/hList1"/>
    <dgm:cxn modelId="{B849B17A-7953-4A36-8379-2CBDE08B4CA8}" type="presOf" srcId="{E672A79D-9FCD-4CA1-A5BF-F5653EC2A1BD}" destId="{23143D18-4C68-4A2A-953C-9640FB146EFE}" srcOrd="0" destOrd="2" presId="urn:microsoft.com/office/officeart/2005/8/layout/hList1"/>
    <dgm:cxn modelId="{B12E7E9F-EB25-4F8E-94D7-CFBCE1A4A5C1}" srcId="{6A7C02AF-6D74-4844-87D9-C4227BF012BE}" destId="{E672A79D-9FCD-4CA1-A5BF-F5653EC2A1BD}" srcOrd="2" destOrd="0" parTransId="{4A925B5E-23B3-4B75-AD6E-A63DC2215E73}" sibTransId="{8A28BB1B-595E-4794-A769-E8C279D81FAC}"/>
    <dgm:cxn modelId="{FBF87B43-F839-46AE-877B-ED409FE8C72B}" srcId="{6A7C02AF-6D74-4844-87D9-C4227BF012BE}" destId="{B73866CE-21CC-437D-9851-5A5B54F02534}" srcOrd="3" destOrd="0" parTransId="{8837C931-BF86-4802-ABB6-8FB01014021E}" sibTransId="{F9173127-E341-46F5-9339-F93E37C8737E}"/>
    <dgm:cxn modelId="{AEF8F4D2-A5FF-460E-ADBC-4011D9910AEB}" type="presOf" srcId="{7180BA84-E094-452C-80ED-AEF7848B267E}" destId="{23143D18-4C68-4A2A-953C-9640FB146EFE}" srcOrd="0" destOrd="4" presId="urn:microsoft.com/office/officeart/2005/8/layout/hList1"/>
    <dgm:cxn modelId="{93567B66-B2A1-4303-9BCA-AA3F1548C035}" srcId="{6A7C02AF-6D74-4844-87D9-C4227BF012BE}" destId="{F6F4070C-AA88-40CC-BDE1-048C622A5DC5}" srcOrd="0" destOrd="0" parTransId="{5774BBB2-6292-429B-9B22-495FE214C75E}" sibTransId="{E71EADB4-D573-480F-B9FC-CF82EC296BD4}"/>
    <dgm:cxn modelId="{EA050DDE-7B82-42F3-B9FB-2EFF198E4A60}" srcId="{6A7C02AF-6D74-4844-87D9-C4227BF012BE}" destId="{F8F1C14D-5E56-4348-A64A-D302F409C01E}" srcOrd="1" destOrd="0" parTransId="{4ED01C04-E19C-495A-84EC-AF3043E4E64E}" sibTransId="{35216245-F7F4-45B7-B8A9-479F3B8151B1}"/>
    <dgm:cxn modelId="{EC688D43-654B-41A8-9C96-9F24D0E2F5DB}" srcId="{6A7C02AF-6D74-4844-87D9-C4227BF012BE}" destId="{7180BA84-E094-452C-80ED-AEF7848B267E}" srcOrd="4" destOrd="0" parTransId="{1D3EAC54-F165-48EB-B3D2-C1259FF5E946}" sibTransId="{2E6A8D67-3C1A-46F4-812A-315B19B08D8C}"/>
    <dgm:cxn modelId="{7B2F8ACB-52E3-4156-9E11-47D254768D17}" type="presOf" srcId="{E9043313-0CC4-40DF-8F57-691B81E157F3}" destId="{CCD2EA96-AD48-4D9C-B986-3FD1316F1F0E}" srcOrd="0" destOrd="0" presId="urn:microsoft.com/office/officeart/2005/8/layout/hList1"/>
    <dgm:cxn modelId="{A82B0D4C-3DC2-4BAB-9931-70701BFD5CCD}" srcId="{E9043313-0CC4-40DF-8F57-691B81E157F3}" destId="{6A7C02AF-6D74-4844-87D9-C4227BF012BE}" srcOrd="0" destOrd="0" parTransId="{24A7EC01-DB56-43EE-8696-DB7890A914CC}" sibTransId="{621E146F-F182-462A-942E-E714E9CDFF8E}"/>
    <dgm:cxn modelId="{6332F253-BC6C-429F-A55F-C9DA4DFD1874}" type="presOf" srcId="{B73866CE-21CC-437D-9851-5A5B54F02534}" destId="{23143D18-4C68-4A2A-953C-9640FB146EFE}" srcOrd="0" destOrd="3" presId="urn:microsoft.com/office/officeart/2005/8/layout/hList1"/>
    <dgm:cxn modelId="{4E814F5C-0B24-4970-80B6-953A732FC39C}" type="presOf" srcId="{F8F1C14D-5E56-4348-A64A-D302F409C01E}" destId="{23143D18-4C68-4A2A-953C-9640FB146EFE}" srcOrd="0" destOrd="1" presId="urn:microsoft.com/office/officeart/2005/8/layout/hList1"/>
    <dgm:cxn modelId="{F5E38D22-399B-4487-96C3-DC44F8935E6E}" type="presParOf" srcId="{CCD2EA96-AD48-4D9C-B986-3FD1316F1F0E}" destId="{18B175DF-0411-4CC9-9269-E5EE61061786}" srcOrd="0" destOrd="0" presId="urn:microsoft.com/office/officeart/2005/8/layout/hList1"/>
    <dgm:cxn modelId="{9C812F4E-D537-40B3-9963-6A467EC223F5}" type="presParOf" srcId="{18B175DF-0411-4CC9-9269-E5EE61061786}" destId="{8C508B40-7C66-4E1F-9C06-9F6212A53D2E}" srcOrd="0" destOrd="0" presId="urn:microsoft.com/office/officeart/2005/8/layout/hList1"/>
    <dgm:cxn modelId="{803B635C-BCB7-4DA2-9A80-1773E143C0B0}" type="presParOf" srcId="{18B175DF-0411-4CC9-9269-E5EE61061786}" destId="{23143D18-4C68-4A2A-953C-9640FB146EF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/>
            <a:t>Општинска управа</a:t>
          </a:r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/>
            <a:t>Скупштина општине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 smtClean="0">
              <a:solidFill>
                <a:schemeClr val="accent1">
                  <a:lumMod val="75000"/>
                </a:schemeClr>
              </a:solidFill>
            </a:rPr>
            <a:t>Спортске организације, удружења и савези</a:t>
          </a:r>
          <a:endParaRPr lang="sr-Cyrl-RS" sz="1100" dirty="0">
            <a:solidFill>
              <a:schemeClr val="accent1">
                <a:lumMod val="75000"/>
              </a:schemeClr>
            </a:solidFill>
          </a:endParaRP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AE34D3E-FD5D-4402-89AF-BF559D3EC92D}" type="pres">
      <dgm:prSet presAssocID="{BDD04F37-85A8-4736-987B-C65A16E753DF}" presName="Accent1" presStyleLbl="node1" presStyleIdx="0" presStyleCnt="9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9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9"/>
      <dgm:spPr/>
    </dgm:pt>
    <dgm:pt modelId="{26FE1052-C82D-4BB2-8303-E4D063782600}" type="pres">
      <dgm:prSet presAssocID="{BDD04F37-85A8-4736-987B-C65A16E753DF}" presName="Accent4" presStyleLbl="node1" presStyleIdx="3" presStyleCnt="9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9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9"/>
      <dgm:spPr/>
    </dgm:pt>
    <dgm:pt modelId="{3D7780BF-6503-41CB-98CA-855FDE3F921D}" type="pres">
      <dgm:prSet presAssocID="{C8F2A349-D54D-4B85-BD78-BA70A66CB9EA}" presName="Child1" presStyleLbl="node1" presStyleIdx="6" presStyleCnt="9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9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9"/>
      <dgm:spPr>
        <a:solidFill>
          <a:srgbClr val="FF0000"/>
        </a:solidFill>
      </dgm:spPr>
    </dgm:pt>
  </dgm:ptLst>
  <dgm:cxnLst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</a:t>
          </a:r>
          <a:r>
            <a:rPr lang="sr-Latn-RS" sz="1400" dirty="0" smtClean="0"/>
            <a:t>24</a:t>
          </a:r>
          <a:r>
            <a:rPr lang="sr-Cyrl-RS" sz="1400" dirty="0" smtClean="0"/>
            <a:t>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</a:t>
          </a:r>
          <a:r>
            <a:rPr lang="sr-Cyrl-RS" sz="1400" dirty="0" smtClean="0">
              <a:solidFill>
                <a:schemeClr val="tx1"/>
              </a:solidFill>
            </a:rPr>
            <a:t>надлежности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r>
            <a:rPr lang="sr-Latn-RS" sz="1300" dirty="0" smtClean="0">
              <a:solidFill>
                <a:schemeClr val="tx1"/>
              </a:solidFill>
            </a:rPr>
            <a:t>166,160,200</a:t>
          </a:r>
          <a:endParaRPr lang="en-US" sz="1300" dirty="0">
            <a:solidFill>
              <a:schemeClr val="tx1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општине </a:t>
          </a:r>
          <a:r>
            <a:rPr lang="sr-Latn-RS" b="0" dirty="0" smtClean="0">
              <a:solidFill>
                <a:schemeClr val="tx1"/>
              </a:solidFill>
            </a:rPr>
            <a:t>161,700,000</a:t>
          </a:r>
          <a:endParaRPr lang="en-US" b="0" dirty="0">
            <a:solidFill>
              <a:schemeClr val="tx1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 dirty="0"/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</a:rPr>
            <a:t> </a:t>
          </a:r>
          <a:r>
            <a:rPr lang="sr-Latn-RS" dirty="0" smtClean="0">
              <a:solidFill>
                <a:schemeClr val="tx1"/>
              </a:solidFill>
            </a:rPr>
            <a:t>4,210,200</a:t>
          </a:r>
          <a:endParaRPr lang="en-US" dirty="0">
            <a:solidFill>
              <a:schemeClr val="tx1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4A95A2D6-7FC0-46EA-A9FC-404A632535BE}">
      <dgm:prSet/>
      <dgm:spPr/>
      <dgm:t>
        <a:bodyPr/>
        <a:lstStyle/>
        <a:p>
          <a:r>
            <a:rPr lang="sr-Cyrl-RS" dirty="0" smtClean="0"/>
            <a:t>Средства од добровољних трансфера  физичких и правних лица </a:t>
          </a:r>
          <a:r>
            <a:rPr lang="sr-Latn-RS" b="0" dirty="0" smtClean="0">
              <a:solidFill>
                <a:schemeClr val="tx1"/>
              </a:solidFill>
            </a:rPr>
            <a:t>250,000</a:t>
          </a:r>
          <a:endParaRPr lang="en-US" b="0" dirty="0">
            <a:solidFill>
              <a:schemeClr val="tx1"/>
            </a:solidFill>
          </a:endParaRPr>
        </a:p>
      </dgm:t>
    </dgm:pt>
    <dgm:pt modelId="{DE7CB1CF-C58A-4AEC-8717-E63A010C598D}" type="parTrans" cxnId="{A6DDDE15-9DFB-4333-858E-026F2453C80D}">
      <dgm:prSet/>
      <dgm:spPr/>
      <dgm:t>
        <a:bodyPr/>
        <a:lstStyle/>
        <a:p>
          <a:endParaRPr lang="en-US"/>
        </a:p>
      </dgm:t>
    </dgm:pt>
    <dgm:pt modelId="{4FAA51E2-7EF5-460D-BB6E-F7C36EEB6829}" type="sibTrans" cxnId="{A6DDDE15-9DFB-4333-858E-026F2453C80D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4" custLinFactX="11180" custLinFactNeighborX="100000" custLinFactNeighborY="2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 custLinFactX="3087" custLinFactNeighborX="100000" custLinFactNeighborY="1145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 custLinFactX="145753" custLinFactNeighborX="200000" custLinFactNeighborY="2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30342" custScaleY="84618" custLinFactX="133199" custLinFactNeighborX="200000" custLinFactNeighborY="4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89684-3FFF-4817-949B-7D5FC4D72F08}" type="pres">
      <dgm:prSet presAssocID="{097825AB-8F2B-4EF3-ABE1-7DCEF8027B99}" presName="spacerL" presStyleCnt="0"/>
      <dgm:spPr/>
    </dgm:pt>
    <dgm:pt modelId="{04F633A1-8A57-4CDD-AD2F-11A30BC53B3E}" type="pres">
      <dgm:prSet presAssocID="{097825AB-8F2B-4EF3-ABE1-7DCEF8027B99}" presName="sibTrans" presStyleLbl="sibTrans2D1" presStyleIdx="2" presStyleCnt="3" custLinFactX="-67415" custLinFactNeighborX="-100000" custLinFactNeighborY="1145"/>
      <dgm:spPr/>
      <dgm:t>
        <a:bodyPr/>
        <a:lstStyle/>
        <a:p>
          <a:endParaRPr lang="en-US"/>
        </a:p>
      </dgm:t>
    </dgm:pt>
    <dgm:pt modelId="{3825F286-6231-4B8F-AFE1-C6C0CE417E4A}" type="pres">
      <dgm:prSet presAssocID="{097825AB-8F2B-4EF3-ABE1-7DCEF8027B99}" presName="spacerR" presStyleCnt="0"/>
      <dgm:spPr/>
    </dgm:pt>
    <dgm:pt modelId="{EA90C14F-4A2C-4C6C-8BEE-137B2BDF5A4C}" type="pres">
      <dgm:prSet presAssocID="{4A95A2D6-7FC0-46EA-A9FC-404A632535BE}" presName="node" presStyleLbl="node1" presStyleIdx="3" presStyleCnt="4" custLinFactX="-339581" custLinFactNeighborX="-400000" custLinFactNeighborY="2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7C5E1F-8C1D-4A56-B9FD-B9EFF7F03049}" type="presOf" srcId="{097825AB-8F2B-4EF3-ABE1-7DCEF8027B99}" destId="{04F633A1-8A57-4CDD-AD2F-11A30BC53B3E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FC477036-B043-4792-BB95-5FF1A2B7C15D}" type="presOf" srcId="{4A95A2D6-7FC0-46EA-A9FC-404A632535BE}" destId="{EA90C14F-4A2C-4C6C-8BEE-137B2BDF5A4C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6DDDE15-9DFB-4333-858E-026F2453C80D}" srcId="{028ECFAC-63B3-40F0-9E03-B31D365E432C}" destId="{4A95A2D6-7FC0-46EA-A9FC-404A632535BE}" srcOrd="3" destOrd="0" parTransId="{DE7CB1CF-C58A-4AEC-8717-E63A010C598D}" sibTransId="{4FAA51E2-7EF5-460D-BB6E-F7C36EEB6829}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CD89CBB1-DFEB-4EF5-81DB-2E781DF96C17}" type="presParOf" srcId="{688A0EC4-0F6D-4987-959D-CA5F27B3CF24}" destId="{D9A89684-3FFF-4817-949B-7D5FC4D72F08}" srcOrd="9" destOrd="0" presId="urn:microsoft.com/office/officeart/2005/8/layout/equation1"/>
    <dgm:cxn modelId="{D03E5AF4-3B94-4912-8C41-010BCB23A9FD}" type="presParOf" srcId="{688A0EC4-0F6D-4987-959D-CA5F27B3CF24}" destId="{04F633A1-8A57-4CDD-AD2F-11A30BC53B3E}" srcOrd="10" destOrd="0" presId="urn:microsoft.com/office/officeart/2005/8/layout/equation1"/>
    <dgm:cxn modelId="{21DC1E83-A7E4-4812-B790-C651C75C7459}" type="presParOf" srcId="{688A0EC4-0F6D-4987-959D-CA5F27B3CF24}" destId="{3825F286-6231-4B8F-AFE1-C6C0CE417E4A}" srcOrd="11" destOrd="0" presId="urn:microsoft.com/office/officeart/2005/8/layout/equation1"/>
    <dgm:cxn modelId="{F37E1FAC-1677-4107-842D-1649C5C46B4E}" type="presParOf" srcId="{688A0EC4-0F6D-4987-959D-CA5F27B3CF24}" destId="{EA90C14F-4A2C-4C6C-8BEE-137B2BDF5A4C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>
            <a:solidFill>
              <a:schemeClr val="tx1"/>
            </a:solidFill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>
              <a:solidFill>
                <a:schemeClr val="tx1"/>
              </a:solidFill>
            </a:rPr>
            <a:t>Донације</a:t>
          </a:r>
          <a:r>
            <a:rPr lang="sr-Cyrl-CS" sz="1400" b="1" dirty="0">
              <a:solidFill>
                <a:schemeClr val="tx1"/>
              </a:solidFill>
            </a:rPr>
            <a:t> </a:t>
          </a:r>
          <a:r>
            <a:rPr lang="sr-Cyrl-CS" sz="1400" dirty="0">
              <a:solidFill>
                <a:schemeClr val="tx1"/>
              </a:solidFill>
            </a:rPr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solidFill>
                <a:schemeClr val="tx1"/>
              </a:solidFill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solidFill>
                <a:schemeClr val="tx1"/>
              </a:solidFill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solidFill>
                <a:schemeClr val="tx1"/>
              </a:solidFill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sr-Cyrl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.</a:t>
          </a:r>
          <a:endParaRPr lang="en-US" sz="1400" dirty="0">
            <a:solidFill>
              <a:schemeClr val="tx1"/>
            </a:solidFill>
          </a:endParaRPr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solidFill>
                <a:schemeClr val="tx1"/>
              </a:solidFill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>
            <a:solidFill>
              <a:schemeClr val="tx1"/>
            </a:solidFill>
          </a:endParaRP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tx1"/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tx1"/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>
              <a:solidFill>
                <a:schemeClr val="tx1"/>
              </a:solidFill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>
            <a:solidFill>
              <a:schemeClr val="tx1"/>
            </a:solidFill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>
              <a:solidFill>
                <a:schemeClr val="tx1"/>
              </a:solidFill>
            </a:rPr>
            <a:t> Представљају вишак прихода буџета општине који нису потрошени у претходној  буџетској години</a:t>
          </a:r>
          <a:endParaRPr lang="en-US" sz="1400" dirty="0">
            <a:solidFill>
              <a:schemeClr val="tx1"/>
            </a:solidFill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sr-Latn-RS" dirty="0" smtClean="0"/>
            <a:t>166,160,200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sr-Latn-RS" dirty="0" smtClean="0">
              <a:solidFill>
                <a:schemeClr val="tx1"/>
              </a:solidFill>
            </a:rPr>
            <a:t>96,4</a:t>
          </a:r>
          <a:r>
            <a:rPr lang="sr-Cyrl-RS" dirty="0" smtClean="0">
              <a:solidFill>
                <a:schemeClr val="tx1"/>
              </a:solidFill>
            </a:rPr>
            <a:t>00</a:t>
          </a:r>
          <a:r>
            <a:rPr lang="sr-Latn-RS" dirty="0" smtClean="0">
              <a:solidFill>
                <a:schemeClr val="tx1"/>
              </a:solidFill>
            </a:rPr>
            <a:t>,000</a:t>
          </a:r>
          <a:r>
            <a:rPr lang="sr-Cyrl-RS" dirty="0" smtClean="0">
              <a:solidFill>
                <a:schemeClr val="tx1"/>
              </a:solidFill>
            </a:rPr>
            <a:t> </a:t>
          </a:r>
          <a:r>
            <a:rPr lang="sr-Cyrl-RS" dirty="0" smtClean="0">
              <a:solidFill>
                <a:srgbClr val="FF0000"/>
              </a:solidFill>
            </a:rPr>
            <a:t>  </a:t>
          </a:r>
          <a:r>
            <a:rPr lang="sr-Cyrl-RS" dirty="0" smtClean="0"/>
            <a:t>   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dirty="0"/>
            <a:t>Трансфери </a:t>
          </a:r>
          <a:r>
            <a:rPr lang="sr-Cyrl-RS" dirty="0" smtClean="0"/>
            <a:t>од града </a:t>
          </a:r>
          <a:r>
            <a:rPr lang="sr-Latn-RS" dirty="0" smtClean="0">
              <a:solidFill>
                <a:schemeClr val="tx1"/>
              </a:solidFill>
            </a:rPr>
            <a:t>44,0</a:t>
          </a:r>
          <a:r>
            <a:rPr lang="sr-Cyrl-RS" dirty="0" smtClean="0">
              <a:solidFill>
                <a:schemeClr val="tx1"/>
              </a:solidFill>
            </a:rPr>
            <a:t>00</a:t>
          </a:r>
          <a:r>
            <a:rPr lang="sr-Latn-RS" dirty="0" smtClean="0">
              <a:solidFill>
                <a:schemeClr val="tx1"/>
              </a:solidFill>
            </a:rPr>
            <a:t>,000</a:t>
          </a:r>
          <a:r>
            <a:rPr lang="sr-Latn-RS" dirty="0" smtClean="0">
              <a:solidFill>
                <a:srgbClr val="FF0000"/>
              </a:solidFill>
            </a:rPr>
            <a:t> </a:t>
          </a:r>
          <a:endParaRPr lang="en-US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dirty="0" smtClean="0"/>
            <a:t>Остали </a:t>
          </a:r>
          <a:r>
            <a:rPr lang="sr-Cyrl-RS" dirty="0"/>
            <a:t>приходи  </a:t>
          </a:r>
          <a:r>
            <a:rPr lang="sr-Latn-RS" dirty="0" smtClean="0">
              <a:solidFill>
                <a:schemeClr val="tx1"/>
              </a:solidFill>
            </a:rPr>
            <a:t>600,000</a:t>
          </a:r>
          <a:r>
            <a:rPr lang="sr-Cyrl-RS" dirty="0" smtClean="0"/>
            <a:t> 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dirty="0"/>
            <a:t>Примања од продаје нефинансијске имовине  </a:t>
          </a:r>
          <a:r>
            <a:rPr lang="sr-Cyrl-RS" dirty="0" smtClean="0">
              <a:solidFill>
                <a:schemeClr val="tx1"/>
              </a:solidFill>
            </a:rPr>
            <a:t>10</a:t>
          </a:r>
          <a:r>
            <a:rPr lang="sr-Latn-RS" dirty="0" smtClean="0">
              <a:solidFill>
                <a:schemeClr val="tx1"/>
              </a:solidFill>
            </a:rPr>
            <a:t>0,000</a:t>
          </a:r>
          <a:endParaRPr lang="sr-Cyrl-RS" dirty="0" smtClean="0">
            <a:solidFill>
              <a:schemeClr val="tx1"/>
            </a:solidFill>
          </a:endParaRPr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dirty="0" smtClean="0"/>
            <a:t>Меморандумске ставке за рефундацију расхода </a:t>
          </a:r>
          <a:r>
            <a:rPr lang="sr-Cyrl-RS" dirty="0" smtClean="0">
              <a:solidFill>
                <a:schemeClr val="tx1"/>
              </a:solidFill>
            </a:rPr>
            <a:t>14,</a:t>
          </a:r>
          <a:r>
            <a:rPr lang="sr-Latn-RS" dirty="0" smtClean="0">
              <a:solidFill>
                <a:schemeClr val="tx1"/>
              </a:solidFill>
            </a:rPr>
            <a:t>1</a:t>
          </a:r>
          <a:r>
            <a:rPr lang="sr-Cyrl-RS" dirty="0" smtClean="0">
              <a:solidFill>
                <a:schemeClr val="tx1"/>
              </a:solidFill>
            </a:rPr>
            <a:t>00,000 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sz="1000" dirty="0"/>
            <a:t>Пренета средства из ранијих година</a:t>
          </a:r>
          <a:r>
            <a:rPr lang="sr-Latn-RS" sz="1000" dirty="0"/>
            <a:t> </a:t>
          </a:r>
          <a:r>
            <a:rPr lang="sr-Latn-RS" sz="1000" dirty="0" smtClean="0">
              <a:solidFill>
                <a:schemeClr val="tx1"/>
              </a:solidFill>
            </a:rPr>
            <a:t>4,210,200 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A675C05D-9521-4D0F-9C9D-54B3CF455C26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dirty="0" smtClean="0"/>
            <a:t>Добровољни трансфери од физичких и правних лица </a:t>
          </a:r>
          <a:r>
            <a:rPr lang="sr-Latn-RS" dirty="0" smtClean="0">
              <a:solidFill>
                <a:schemeClr val="tx1"/>
              </a:solidFill>
            </a:rPr>
            <a:t>2</a:t>
          </a:r>
          <a:r>
            <a:rPr lang="sr-Cyrl-RS" dirty="0" smtClean="0">
              <a:solidFill>
                <a:schemeClr val="tx1"/>
              </a:solidFill>
            </a:rPr>
            <a:t>50,000</a:t>
          </a:r>
          <a:endParaRPr lang="sr-Cyrl-RS" dirty="0" smtClean="0">
            <a:solidFill>
              <a:schemeClr val="tx1"/>
            </a:solidFill>
          </a:endParaRPr>
        </a:p>
      </dgm:t>
    </dgm:pt>
    <dgm:pt modelId="{76EA605F-4D26-44CB-AB93-63B4DD3D2B6B}" type="parTrans" cxnId="{2B0698CF-6D08-46C5-AE4C-5BDCA273782B}">
      <dgm:prSet/>
      <dgm:spPr/>
      <dgm:t>
        <a:bodyPr/>
        <a:lstStyle/>
        <a:p>
          <a:pPr algn="ctr"/>
          <a:endParaRPr lang="en-US"/>
        </a:p>
      </dgm:t>
    </dgm:pt>
    <dgm:pt modelId="{0A2D3135-3D42-43BF-AD0C-D0EEA7651059}" type="sibTrans" cxnId="{2B0698CF-6D08-46C5-AE4C-5BDCA273782B}">
      <dgm:prSet/>
      <dgm:spPr/>
      <dgm:t>
        <a:bodyPr/>
        <a:lstStyle/>
        <a:p>
          <a:pPr algn="ctr"/>
          <a:endParaRPr lang="en-US"/>
        </a:p>
      </dgm:t>
    </dgm:pt>
    <dgm:pt modelId="{E6EF0DFA-6CBA-47E0-B61C-1A9DCC95401A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sr-Cyrl-RS" dirty="0" smtClean="0"/>
            <a:t>Приходи од накнада за коришћење минералних сировина </a:t>
          </a:r>
          <a:r>
            <a:rPr lang="sr-Latn-RS" dirty="0" smtClean="0">
              <a:solidFill>
                <a:schemeClr val="tx1"/>
              </a:solidFill>
            </a:rPr>
            <a:t>2,</a:t>
          </a:r>
          <a:r>
            <a:rPr lang="sr-Cyrl-RS" dirty="0" smtClean="0">
              <a:solidFill>
                <a:schemeClr val="tx1"/>
              </a:solidFill>
            </a:rPr>
            <a:t>000,000</a:t>
          </a:r>
          <a:r>
            <a:rPr lang="sr-Cyrl-RS" dirty="0" smtClean="0"/>
            <a:t> </a:t>
          </a:r>
          <a:endParaRPr lang="en-US" dirty="0"/>
        </a:p>
      </dgm:t>
    </dgm:pt>
    <dgm:pt modelId="{B7BD46BB-03F9-431B-AD99-EB974712B380}" type="parTrans" cxnId="{15802B7B-95DE-46A3-97FB-F9CD7A83E25C}">
      <dgm:prSet/>
      <dgm:spPr/>
      <dgm:t>
        <a:bodyPr/>
        <a:lstStyle/>
        <a:p>
          <a:pPr algn="ctr"/>
          <a:endParaRPr lang="en-US"/>
        </a:p>
      </dgm:t>
    </dgm:pt>
    <dgm:pt modelId="{040E8467-BC47-4382-9CD6-61FFE6C2306D}" type="sibTrans" cxnId="{15802B7B-95DE-46A3-97FB-F9CD7A83E25C}">
      <dgm:prSet/>
      <dgm:spPr/>
      <dgm:t>
        <a:bodyPr/>
        <a:lstStyle/>
        <a:p>
          <a:pPr algn="ctr"/>
          <a:endParaRPr lang="en-US"/>
        </a:p>
      </dgm:t>
    </dgm:pt>
    <dgm:pt modelId="{170DCFDF-F77D-495D-818B-AD6F389C5455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dirty="0" smtClean="0"/>
            <a:t>Накнаде и комунална такса за коришћење простора на јавним површинама </a:t>
          </a:r>
          <a:r>
            <a:rPr lang="sr-Latn-RS" dirty="0" smtClean="0">
              <a:solidFill>
                <a:schemeClr val="tx1"/>
              </a:solidFill>
            </a:rPr>
            <a:t>4</a:t>
          </a:r>
          <a:r>
            <a:rPr lang="sr-Cyrl-RS" dirty="0" smtClean="0">
              <a:solidFill>
                <a:schemeClr val="tx1"/>
              </a:solidFill>
            </a:rPr>
            <a:t>,</a:t>
          </a:r>
          <a:r>
            <a:rPr lang="sr-Latn-RS" dirty="0" smtClean="0">
              <a:solidFill>
                <a:schemeClr val="tx1"/>
              </a:solidFill>
            </a:rPr>
            <a:t>5</a:t>
          </a:r>
          <a:r>
            <a:rPr lang="sr-Cyrl-RS" dirty="0" smtClean="0">
              <a:solidFill>
                <a:schemeClr val="tx1"/>
              </a:solidFill>
            </a:rPr>
            <a:t>00,000 </a:t>
          </a:r>
          <a:endParaRPr lang="en-US" dirty="0">
            <a:solidFill>
              <a:schemeClr val="tx1"/>
            </a:solidFill>
          </a:endParaRPr>
        </a:p>
      </dgm:t>
    </dgm:pt>
    <dgm:pt modelId="{9DB2337B-72C3-4F04-9DFE-E3774F56BD93}" type="parTrans" cxnId="{3254924A-7F97-4DB6-BFBD-B5C95092ADE1}">
      <dgm:prSet/>
      <dgm:spPr/>
      <dgm:t>
        <a:bodyPr/>
        <a:lstStyle/>
        <a:p>
          <a:endParaRPr lang="en-US"/>
        </a:p>
      </dgm:t>
    </dgm:pt>
    <dgm:pt modelId="{83971EE9-B6FD-4FCA-9D74-919F88110141}" type="sibTrans" cxnId="{3254924A-7F97-4DB6-BFBD-B5C95092ADE1}">
      <dgm:prSet/>
      <dgm:spPr/>
      <dgm:t>
        <a:bodyPr/>
        <a:lstStyle/>
        <a:p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812B2-4593-4716-A51D-5F1DE051A37E}" type="pres">
      <dgm:prSet presAssocID="{170DCFDF-F77D-495D-818B-AD6F389C5455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4560E-EE50-4F29-A23A-89AC7C776575}" type="pres">
      <dgm:prSet presAssocID="{E6EF0DFA-6CBA-47E0-B61C-1A9DCC95401A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9C340-387E-4825-8A42-2C3660A5FAF5}" type="pres">
      <dgm:prSet presAssocID="{A675C05D-9521-4D0F-9C9D-54B3CF455C26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6" presStyleCnt="10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FC9CD-FF79-40EF-A271-A8DBB0423AC2}" type="pres">
      <dgm:prSet presAssocID="{920F0D4F-6C4C-4BE8-9363-F48FBF034871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9A2CE-A671-47B5-8CD8-544465E52E9C}" type="pres">
      <dgm:prSet presAssocID="{15426A40-9AD2-4153-8230-E20BC4B11534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705D8BCA-A875-424B-917F-D801608B9607}" srcId="{43275D6C-D470-4E2E-96F8-239EECE5D634}" destId="{920F0D4F-6C4C-4BE8-9363-F48FBF034871}" srcOrd="7" destOrd="0" parTransId="{43AA7920-B602-4336-8E46-A663A1629DDB}" sibTransId="{5F9FEDD2-AAF1-4278-94C9-B59264FA9EB9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72EA3587-932B-4810-997C-DB062E3570AF}" srcId="{43275D6C-D470-4E2E-96F8-239EECE5D634}" destId="{AEA7499A-114B-4146-9776-CDD8ACEC6B39}" srcOrd="2" destOrd="0" parTransId="{3756029C-568E-4504-8660-3DE9F861C604}" sibTransId="{FB33CDA3-B14A-45E1-8720-9AFFB02CF5C0}"/>
    <dgm:cxn modelId="{311850FD-B096-4003-B930-13B6C9544DEF}" type="presOf" srcId="{170DCFDF-F77D-495D-818B-AD6F389C5455}" destId="{EB2812B2-4593-4716-A51D-5F1DE051A37E}" srcOrd="0" destOrd="0" presId="urn:microsoft.com/office/officeart/2005/8/layout/radial3"/>
    <dgm:cxn modelId="{2B0698CF-6D08-46C5-AE4C-5BDCA273782B}" srcId="{43275D6C-D470-4E2E-96F8-239EECE5D634}" destId="{A675C05D-9521-4D0F-9C9D-54B3CF455C26}" srcOrd="4" destOrd="0" parTransId="{76EA605F-4D26-44CB-AB93-63B4DD3D2B6B}" sibTransId="{0A2D3135-3D42-43BF-AD0C-D0EEA7651059}"/>
    <dgm:cxn modelId="{09B198C8-E6EF-4BF2-B04A-98A7D3B82C52}" srcId="{43275D6C-D470-4E2E-96F8-239EECE5D634}" destId="{15426A40-9AD2-4153-8230-E20BC4B11534}" srcOrd="8" destOrd="0" parTransId="{A1307EAF-2414-4AFE-BE82-97C79333BAA9}" sibTransId="{869B992E-498B-4FBD-AA48-03E5171031C9}"/>
    <dgm:cxn modelId="{3254924A-7F97-4DB6-BFBD-B5C95092ADE1}" srcId="{43275D6C-D470-4E2E-96F8-239EECE5D634}" destId="{170DCFDF-F77D-495D-818B-AD6F389C5455}" srcOrd="1" destOrd="0" parTransId="{9DB2337B-72C3-4F04-9DFE-E3774F56BD93}" sibTransId="{83971EE9-B6FD-4FCA-9D74-919F88110141}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A283A461-9A27-4477-B810-615019926C6A}" type="presOf" srcId="{A675C05D-9521-4D0F-9C9D-54B3CF455C26}" destId="{4629C340-387E-4825-8A42-2C3660A5FAF5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86E1B536-1A0C-4497-BC04-24B373735879}" type="presOf" srcId="{E6EF0DFA-6CBA-47E0-B61C-1A9DCC95401A}" destId="{1F04560E-EE50-4F29-A23A-89AC7C776575}" srcOrd="0" destOrd="0" presId="urn:microsoft.com/office/officeart/2005/8/layout/radial3"/>
    <dgm:cxn modelId="{352C831E-5F27-4CEA-B329-F961BC5C1E53}" srcId="{43275D6C-D470-4E2E-96F8-239EECE5D634}" destId="{40EF3D92-C4CB-4CBC-8AED-087234C53764}" srcOrd="6" destOrd="0" parTransId="{4FA9126D-361B-4DA5-854C-1DB4EE314D93}" sibTransId="{DCC66F39-0032-4915-A732-5C415659FF68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15802B7B-95DE-46A3-97FB-F9CD7A83E25C}" srcId="{43275D6C-D470-4E2E-96F8-239EECE5D634}" destId="{E6EF0DFA-6CBA-47E0-B61C-1A9DCC95401A}" srcOrd="3" destOrd="0" parTransId="{B7BD46BB-03F9-431B-AD99-EB974712B380}" sibTransId="{040E8467-BC47-4382-9CD6-61FFE6C2306D}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E91D5090-0D92-42B7-9D4F-F91AB585D7A9}" srcId="{43275D6C-D470-4E2E-96F8-239EECE5D634}" destId="{BF71EFAE-EC9F-46E9-BD2A-1686637595DA}" srcOrd="5" destOrd="0" parTransId="{C16FE7E0-0CCD-40DA-AE7B-F518D75734AD}" sibTransId="{83F53DA1-8C67-4AF5-A20A-9CEC6105D842}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9FC49F60-8437-4DEB-8B97-042535308C12}" type="presParOf" srcId="{1FB746E2-D736-4446-8093-C865FE09A112}" destId="{EB2812B2-4593-4716-A51D-5F1DE051A37E}" srcOrd="2" destOrd="0" presId="urn:microsoft.com/office/officeart/2005/8/layout/radial3"/>
    <dgm:cxn modelId="{60CC9D71-A974-41EE-B9EF-0513EF55550C}" type="presParOf" srcId="{1FB746E2-D736-4446-8093-C865FE09A112}" destId="{449BFEB2-6844-4A2C-8DC2-780280CBA079}" srcOrd="3" destOrd="0" presId="urn:microsoft.com/office/officeart/2005/8/layout/radial3"/>
    <dgm:cxn modelId="{403BB4A6-5356-4BDF-A41A-AEE06D5740B0}" type="presParOf" srcId="{1FB746E2-D736-4446-8093-C865FE09A112}" destId="{1F04560E-EE50-4F29-A23A-89AC7C776575}" srcOrd="4" destOrd="0" presId="urn:microsoft.com/office/officeart/2005/8/layout/radial3"/>
    <dgm:cxn modelId="{58863CD0-A4BF-48B7-986B-B3683D94F7BA}" type="presParOf" srcId="{1FB746E2-D736-4446-8093-C865FE09A112}" destId="{4629C340-387E-4825-8A42-2C3660A5FAF5}" srcOrd="5" destOrd="0" presId="urn:microsoft.com/office/officeart/2005/8/layout/radial3"/>
    <dgm:cxn modelId="{9B76058B-03D0-477D-ADAF-69F9BA416969}" type="presParOf" srcId="{1FB746E2-D736-4446-8093-C865FE09A112}" destId="{9DDE88A7-5745-4E4F-A7A8-F71A4DA0D5F2}" srcOrd="6" destOrd="0" presId="urn:microsoft.com/office/officeart/2005/8/layout/radial3"/>
    <dgm:cxn modelId="{BBA494C5-DF7A-463A-A778-D7424FE42FD1}" type="presParOf" srcId="{1FB746E2-D736-4446-8093-C865FE09A112}" destId="{72DE4213-15E1-4436-8045-C055E8A54EDE}" srcOrd="7" destOrd="0" presId="urn:microsoft.com/office/officeart/2005/8/layout/radial3"/>
    <dgm:cxn modelId="{829D5A23-E7C8-4F2F-BBF0-A05AEF87B1F3}" type="presParOf" srcId="{1FB746E2-D736-4446-8093-C865FE09A112}" destId="{91CFC9CD-FF79-40EF-A271-A8DBB0423AC2}" srcOrd="8" destOrd="0" presId="urn:microsoft.com/office/officeart/2005/8/layout/radial3"/>
    <dgm:cxn modelId="{AB36D377-182D-4F38-A7FA-BE410BDE00D5}" type="presParOf" srcId="{1FB746E2-D736-4446-8093-C865FE09A112}" destId="{FC69A2CE-A671-47B5-8CD8-544465E52E9C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b="1" dirty="0">
              <a:solidFill>
                <a:schemeClr val="tx1"/>
              </a:solidFill>
            </a:rPr>
            <a:t>Расходи за запослене </a:t>
          </a:r>
          <a:r>
            <a:rPr lang="sr-Cyrl-RS" sz="1400" dirty="0">
              <a:solidFill>
                <a:schemeClr val="tx1"/>
              </a:solidFill>
            </a:rPr>
            <a:t>представљају све трошкове за запослене, како у управи тако и код буџетских корисника</a:t>
          </a:r>
          <a:endParaRPr lang="en-US" sz="1400" dirty="0">
            <a:solidFill>
              <a:schemeClr val="tx1"/>
            </a:solidFill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tx1"/>
              </a:solidFill>
            </a:rPr>
            <a:t>Коришћење роба и услуга </a:t>
          </a:r>
          <a:r>
            <a:rPr lang="sr-Cyrl-RS" sz="1400" dirty="0">
              <a:solidFill>
                <a:schemeClr val="tx1"/>
              </a:solidFill>
            </a:rPr>
            <a:t>обухватају сталне трошкове, путне трошкове, услуге по уговору, специјализоване услуге, трошкове материјала и текуће поправке и одржавање</a:t>
          </a:r>
          <a:r>
            <a:rPr lang="sr-Cyrl-RS" sz="1400" dirty="0"/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tx1"/>
              </a:solidFill>
            </a:rPr>
            <a:t>Дотације и трансфери </a:t>
          </a:r>
          <a:r>
            <a:rPr lang="sr-Cyrl-RS" sz="1400" dirty="0">
              <a:solidFill>
                <a:schemeClr val="tx1"/>
              </a:solidFill>
            </a:rPr>
            <a:t>су трошкови које локална самоуправа </a:t>
          </a:r>
          <a:r>
            <a:rPr lang="ru-RU" sz="1400" dirty="0">
              <a:solidFill>
                <a:schemeClr val="tx1"/>
              </a:solidFill>
            </a:rPr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>
              <a:solidFill>
                <a:schemeClr val="tx1"/>
              </a:solidFill>
            </a:rPr>
            <a:t> као што су школе, центар за социјални рад, дом здравља.</a:t>
          </a:r>
          <a:r>
            <a:rPr lang="en-US" sz="1400" dirty="0">
              <a:solidFill>
                <a:schemeClr val="tx1"/>
              </a:solidFill>
            </a:rPr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tx1"/>
              </a:solidFill>
            </a:rPr>
            <a:t>Остали расходи </a:t>
          </a:r>
          <a:r>
            <a:rPr lang="sr-Cyrl-RS" sz="1400" dirty="0">
              <a:solidFill>
                <a:schemeClr val="tx1"/>
              </a:solidFill>
            </a:rPr>
            <a:t>обухватају дотације невладиним организацијама, порезе, таксе, новчане казне.</a:t>
          </a:r>
          <a:endParaRPr lang="en-US" sz="1400" dirty="0">
            <a:solidFill>
              <a:schemeClr val="tx1"/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>
              <a:solidFill>
                <a:schemeClr val="tx1"/>
              </a:solidFill>
            </a:rPr>
            <a:t>Субвенције</a:t>
          </a:r>
          <a:r>
            <a:rPr lang="ru-RU" sz="1400" dirty="0">
              <a:solidFill>
                <a:schemeClr val="tx1"/>
              </a:solidFill>
            </a:rPr>
            <a:t> сe одобравају за функционисање међумесног превоза и  пољопривредним произвођачима. </a:t>
          </a:r>
          <a:endParaRPr lang="en-US" sz="1400" dirty="0">
            <a:solidFill>
              <a:schemeClr val="tx1"/>
            </a:solidFill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tx1"/>
              </a:solidFill>
            </a:rPr>
            <a:t>Социјална заштита </a:t>
          </a:r>
          <a:r>
            <a:rPr lang="sr-Cyrl-RS" sz="1400" dirty="0">
              <a:solidFill>
                <a:schemeClr val="tx1"/>
              </a:solidFill>
            </a:rPr>
            <a:t>обухвата све трошкове исплате социјалне помоћи за различите категорије грађана.</a:t>
          </a:r>
          <a:endParaRPr lang="en-US" sz="1400" dirty="0">
            <a:solidFill>
              <a:schemeClr val="tx1"/>
            </a:solidFill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>
              <a:solidFill>
                <a:schemeClr val="tx1"/>
              </a:solidFill>
            </a:rPr>
            <a:t>Буџетска резерва </a:t>
          </a:r>
          <a:r>
            <a:rPr lang="sr-Cyrl-RS" dirty="0">
              <a:solidFill>
                <a:schemeClr val="tx1"/>
              </a:solidFill>
            </a:rPr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>
            <a:solidFill>
              <a:schemeClr val="tx1"/>
            </a:solidFill>
          </a:endParaRPr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>
              <a:solidFill>
                <a:schemeClr val="tx1"/>
              </a:solidFill>
            </a:rPr>
            <a:t>Капитални издаци </a:t>
          </a:r>
          <a:r>
            <a:rPr lang="sr-Cyrl-RS" dirty="0">
              <a:solidFill>
                <a:schemeClr val="tx1"/>
              </a:solidFill>
            </a:rPr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>
            <a:solidFill>
              <a:schemeClr val="tx1"/>
            </a:solidFill>
          </a:endParaRPr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Укупни расходи и издаци </a:t>
          </a:r>
          <a:r>
            <a:rPr lang="sr-Cyrl-RS" dirty="0" smtClean="0">
              <a:solidFill>
                <a:schemeClr val="tx1"/>
              </a:solidFill>
            </a:rPr>
            <a:t>166,160,200</a:t>
          </a:r>
          <a:endParaRPr lang="en-US" dirty="0">
            <a:solidFill>
              <a:schemeClr val="tx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>
              <a:solidFill>
                <a:schemeClr val="bg1"/>
              </a:solidFill>
            </a:rPr>
            <a:t>Коришћење роба и услуга </a:t>
          </a:r>
          <a:r>
            <a:rPr lang="ru-RU" sz="1000" dirty="0" smtClean="0">
              <a:solidFill>
                <a:schemeClr val="tx1"/>
              </a:solidFill>
            </a:rPr>
            <a:t>69</a:t>
          </a:r>
          <a:r>
            <a:rPr lang="sr-Cyrl-RS" sz="1000" dirty="0" smtClean="0">
              <a:solidFill>
                <a:schemeClr val="tx1"/>
              </a:solidFill>
            </a:rPr>
            <a:t>,210,000 </a:t>
          </a:r>
          <a:r>
            <a:rPr lang="ru-RU" sz="1000" dirty="0" smtClean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1651A17-950C-49EC-8C35-2517548AE9E6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Капитални издаци </a:t>
          </a:r>
          <a:r>
            <a:rPr lang="sr-Cyrl-RS" sz="1000" dirty="0" smtClean="0">
              <a:solidFill>
                <a:schemeClr val="tx1"/>
              </a:solidFill>
            </a:rPr>
            <a:t>6,400,000 </a:t>
          </a:r>
          <a:r>
            <a:rPr lang="sr-Cyrl-RS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900" dirty="0">
              <a:solidFill>
                <a:schemeClr val="bg1"/>
              </a:solidFill>
            </a:rPr>
            <a:t>Расходи за </a:t>
          </a:r>
          <a:r>
            <a:rPr lang="sr-Cyrl-RS" sz="1000" dirty="0">
              <a:solidFill>
                <a:schemeClr val="bg1"/>
              </a:solidFill>
            </a:rPr>
            <a:t>запослене</a:t>
          </a:r>
          <a:r>
            <a:rPr lang="sr-Cyrl-RS" sz="900" dirty="0">
              <a:solidFill>
                <a:schemeClr val="bg1"/>
              </a:solidFill>
            </a:rPr>
            <a:t> </a:t>
          </a:r>
          <a:r>
            <a:rPr lang="sr-Cyrl-RS" sz="900" dirty="0" smtClean="0">
              <a:solidFill>
                <a:schemeClr val="tx1"/>
              </a:solidFill>
            </a:rPr>
            <a:t>67,200,200</a:t>
          </a:r>
          <a:r>
            <a:rPr lang="sr-Cyrl-RS" sz="900" dirty="0" smtClean="0">
              <a:solidFill>
                <a:schemeClr val="bg1"/>
              </a:solidFill>
            </a:rPr>
            <a:t> </a:t>
          </a:r>
          <a:r>
            <a:rPr lang="sr-Cyrl-RS" sz="900" dirty="0">
              <a:solidFill>
                <a:schemeClr val="bg1"/>
              </a:solidFill>
            </a:rPr>
            <a:t>динара</a:t>
          </a:r>
          <a:endParaRPr lang="en-US" sz="900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900" dirty="0">
              <a:solidFill>
                <a:schemeClr val="bg1"/>
              </a:solidFill>
            </a:rPr>
            <a:t>Социјална </a:t>
          </a:r>
          <a:r>
            <a:rPr lang="sr-Cyrl-RS" sz="900" dirty="0" smtClean="0">
              <a:solidFill>
                <a:schemeClr val="bg1"/>
              </a:solidFill>
            </a:rPr>
            <a:t>заштита </a:t>
          </a:r>
          <a:r>
            <a:rPr lang="sr-Cyrl-RS" sz="1000" dirty="0" smtClean="0">
              <a:solidFill>
                <a:schemeClr val="tx1"/>
              </a:solidFill>
            </a:rPr>
            <a:t>2,400,000</a:t>
          </a:r>
          <a:r>
            <a:rPr lang="sr-Cyrl-RS" sz="900" dirty="0" smtClean="0">
              <a:solidFill>
                <a:srgbClr val="FF0000"/>
              </a:solidFill>
            </a:rPr>
            <a:t> </a:t>
          </a:r>
          <a:r>
            <a:rPr lang="sr-Cyrl-RS" sz="900" dirty="0" smtClean="0">
              <a:solidFill>
                <a:schemeClr val="bg1"/>
              </a:solidFill>
            </a:rPr>
            <a:t>динара</a:t>
          </a:r>
          <a:endParaRPr lang="en-US" sz="900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ED01A515-5448-4A3E-A2EC-575448D0F5AA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Остали расходи </a:t>
          </a:r>
          <a:r>
            <a:rPr lang="sr-Cyrl-RS" dirty="0" smtClean="0">
              <a:solidFill>
                <a:schemeClr val="tx1"/>
              </a:solidFill>
            </a:rPr>
            <a:t>12,400,000</a:t>
          </a:r>
          <a:r>
            <a:rPr lang="sr-Cyrl-RS" dirty="0" smtClean="0">
              <a:solidFill>
                <a:srgbClr val="FF0000"/>
              </a:solidFill>
            </a:rPr>
            <a:t> </a:t>
          </a:r>
          <a:r>
            <a:rPr lang="sr-Cyrl-RS" dirty="0" smtClean="0">
              <a:solidFill>
                <a:schemeClr val="bg1"/>
              </a:solidFill>
            </a:rPr>
            <a:t>динара</a:t>
          </a:r>
          <a:endParaRPr lang="en-US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Средства резерве </a:t>
          </a:r>
          <a:r>
            <a:rPr lang="sr-Cyrl-RS" sz="1000" dirty="0" smtClean="0">
              <a:solidFill>
                <a:schemeClr val="tx1"/>
              </a:solidFill>
            </a:rPr>
            <a:t>5,500,000</a:t>
          </a:r>
          <a:r>
            <a:rPr lang="sr-Cyrl-RS" sz="1000" dirty="0" smtClean="0">
              <a:solidFill>
                <a:srgbClr val="FF0000"/>
              </a:solidFill>
            </a:rPr>
            <a:t> </a:t>
          </a:r>
          <a:r>
            <a:rPr lang="sr-Cyrl-RS" sz="1000" dirty="0" smtClean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3FA5C700-C8EE-4CAC-8DA0-0BA7CA952C72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Дотације и трансфери </a:t>
          </a:r>
          <a:r>
            <a:rPr lang="sr-Cyrl-RS" sz="1000" dirty="0" smtClean="0">
              <a:solidFill>
                <a:schemeClr val="tx1"/>
              </a:solidFill>
            </a:rPr>
            <a:t>3,000,000 </a:t>
          </a:r>
          <a:r>
            <a:rPr lang="sr-Cyrl-RS" sz="1000" dirty="0" smtClean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CADFEBE2-1E9B-4FA2-9E92-3C0FEEE8FD5E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dirty="0" smtClean="0"/>
            <a:t>Отплата домаћих камата </a:t>
          </a:r>
          <a:r>
            <a:rPr lang="sr-Cyrl-RS" dirty="0" smtClean="0">
              <a:solidFill>
                <a:schemeClr val="tx1"/>
              </a:solidFill>
            </a:rPr>
            <a:t>50,000</a:t>
          </a:r>
          <a:r>
            <a:rPr lang="sr-Cyrl-RS" dirty="0" smtClean="0"/>
            <a:t> </a:t>
          </a:r>
          <a:r>
            <a:rPr lang="sr-Cyrl-RS" dirty="0" smtClean="0"/>
            <a:t>динара</a:t>
          </a:r>
          <a:endParaRPr lang="en-US" dirty="0"/>
        </a:p>
      </dgm:t>
    </dgm:pt>
    <dgm:pt modelId="{3592C23A-B741-401E-9C4B-5D47DD5199B8}" type="parTrans" cxnId="{A61FDA8B-4A7F-4CB8-8F47-31B5F1D7D3BB}">
      <dgm:prSet/>
      <dgm:spPr/>
      <dgm:t>
        <a:bodyPr/>
        <a:lstStyle/>
        <a:p>
          <a:endParaRPr lang="en-US"/>
        </a:p>
      </dgm:t>
    </dgm:pt>
    <dgm:pt modelId="{5BE93A49-667A-4F33-8C7D-A292D65AA422}" type="sibTrans" cxnId="{A61FDA8B-4A7F-4CB8-8F47-31B5F1D7D3BB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31723" custScaleY="134986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8" custScaleX="141131" custScaleY="107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8" custScaleX="161585" custScaleY="85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8" custScaleX="162245" custScaleY="85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8" custScaleX="140766" custScaleY="86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4" presStyleCnt="8" custScaleX="160844" custScaleY="74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4" presStyleCnt="8"/>
      <dgm:spPr/>
      <dgm:t>
        <a:bodyPr/>
        <a:lstStyle/>
        <a:p>
          <a:endParaRPr lang="en-US"/>
        </a:p>
      </dgm:t>
    </dgm:pt>
    <dgm:pt modelId="{63C491E1-828D-4FFF-8C19-07D729561639}" type="pres">
      <dgm:prSet presAssocID="{CADFEBE2-1E9B-4FA2-9E92-3C0FEEE8FD5E}" presName="node" presStyleLbl="node1" presStyleIdx="5" presStyleCnt="8" custScaleX="183605" custScaleY="86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ADEE4-AA12-4C81-A8B5-9E7CCD5208D8}" type="pres">
      <dgm:prSet presAssocID="{CADFEBE2-1E9B-4FA2-9E92-3C0FEEE8FD5E}" presName="dummy" presStyleCnt="0"/>
      <dgm:spPr/>
    </dgm:pt>
    <dgm:pt modelId="{4ED3D1E8-DDB0-42FD-A8E3-9B5F77428F41}" type="pres">
      <dgm:prSet presAssocID="{5BE93A49-667A-4F33-8C7D-A292D65AA422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6" presStyleCnt="8" custScaleX="158204" custScaleY="85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7" presStyleCnt="8" custScaleX="169787" custScaleY="94532" custRadScaleRad="93377" custRadScaleInc="-24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30638209-A4D1-4BFE-943D-C66C72DB50AF}" srcId="{9ED1A3B2-A381-4201-823D-E4B4F944886D}" destId="{ED01A515-5448-4A3E-A2EC-575448D0F5AA}" srcOrd="4" destOrd="0" parTransId="{3C8BC949-583D-42C4-9E18-497A2FA6C1D3}" sibTransId="{B658162B-CA61-458F-8F17-E18D499D4DE8}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A32FFC00-EF25-4B28-8063-7CC6EAFC7911}" type="presOf" srcId="{CADFEBE2-1E9B-4FA2-9E92-3C0FEEE8FD5E}" destId="{63C491E1-828D-4FFF-8C19-07D729561639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D1D62D3D-19DC-4DEB-9389-8F36BC14360C}" type="presOf" srcId="{5BE93A49-667A-4F33-8C7D-A292D65AA422}" destId="{4ED3D1E8-DDB0-42FD-A8E3-9B5F77428F41}" srcOrd="0" destOrd="0" presId="urn:microsoft.com/office/officeart/2005/8/layout/radial6"/>
    <dgm:cxn modelId="{A61FDA8B-4A7F-4CB8-8F47-31B5F1D7D3BB}" srcId="{9ED1A3B2-A381-4201-823D-E4B4F944886D}" destId="{CADFEBE2-1E9B-4FA2-9E92-3C0FEEE8FD5E}" srcOrd="5" destOrd="0" parTransId="{3592C23A-B741-401E-9C4B-5D47DD5199B8}" sibTransId="{5BE93A49-667A-4F33-8C7D-A292D65AA422}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85324FF1-B5A8-42C3-9CD8-B8F3A7B41DAF}" type="presParOf" srcId="{F4B68BA8-694B-4B7F-8215-68903FFCD2D7}" destId="{D19ADD6D-9F0A-4766-B637-BB2D5495A9BB}" srcOrd="13" destOrd="0" presId="urn:microsoft.com/office/officeart/2005/8/layout/radial6"/>
    <dgm:cxn modelId="{363F0F02-6E41-404E-B2E5-4890434DECC7}" type="presParOf" srcId="{F4B68BA8-694B-4B7F-8215-68903FFCD2D7}" destId="{CB9DB137-9ACF-4A5D-915D-C6DEF62C671A}" srcOrd="14" destOrd="0" presId="urn:microsoft.com/office/officeart/2005/8/layout/radial6"/>
    <dgm:cxn modelId="{C75A112C-7212-4B80-9DA4-CA7F2DD70EB5}" type="presParOf" srcId="{F4B68BA8-694B-4B7F-8215-68903FFCD2D7}" destId="{84EFD8D8-F116-4363-8F07-0BDD118D8287}" srcOrd="15" destOrd="0" presId="urn:microsoft.com/office/officeart/2005/8/layout/radial6"/>
    <dgm:cxn modelId="{B1D20F29-CC75-4D9F-A5B3-E3A5E3B7E10E}" type="presParOf" srcId="{F4B68BA8-694B-4B7F-8215-68903FFCD2D7}" destId="{63C491E1-828D-4FFF-8C19-07D729561639}" srcOrd="16" destOrd="0" presId="urn:microsoft.com/office/officeart/2005/8/layout/radial6"/>
    <dgm:cxn modelId="{603A0693-F2BA-4DFE-8FDC-6DDC3D2E718D}" type="presParOf" srcId="{F4B68BA8-694B-4B7F-8215-68903FFCD2D7}" destId="{C24ADEE4-AA12-4C81-A8B5-9E7CCD5208D8}" srcOrd="17" destOrd="0" presId="urn:microsoft.com/office/officeart/2005/8/layout/radial6"/>
    <dgm:cxn modelId="{3504E7F2-8A1C-49B9-BAC2-539D9A9EE1B4}" type="presParOf" srcId="{F4B68BA8-694B-4B7F-8215-68903FFCD2D7}" destId="{4ED3D1E8-DDB0-42FD-A8E3-9B5F77428F41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08B40-7C66-4E1F-9C06-9F6212A53D2E}">
      <dsp:nvSpPr>
        <dsp:cNvPr id="0" name=""/>
        <dsp:cNvSpPr/>
      </dsp:nvSpPr>
      <dsp:spPr>
        <a:xfrm>
          <a:off x="0" y="47707"/>
          <a:ext cx="4175254" cy="687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Директни корисници буџетских средстава:</a:t>
          </a:r>
          <a:endParaRPr lang="en-US" sz="1900" kern="1200"/>
        </a:p>
      </dsp:txBody>
      <dsp:txXfrm>
        <a:off x="0" y="47707"/>
        <a:ext cx="4175254" cy="687562"/>
      </dsp:txXfrm>
    </dsp:sp>
    <dsp:sp modelId="{23143D18-4C68-4A2A-953C-9640FB146EFE}">
      <dsp:nvSpPr>
        <dsp:cNvPr id="0" name=""/>
        <dsp:cNvSpPr/>
      </dsp:nvSpPr>
      <dsp:spPr>
        <a:xfrm>
          <a:off x="0" y="735269"/>
          <a:ext cx="4175254" cy="17732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- Скупштина општине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- Председник општине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- Општинско веће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- Општинска управа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/>
        </a:p>
      </dsp:txBody>
      <dsp:txXfrm>
        <a:off x="0" y="735269"/>
        <a:ext cx="4175254" cy="1773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794479" y="158495"/>
          <a:ext cx="3478696" cy="347878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Општинска управа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Скупштина општине</a:t>
          </a:r>
          <a:endParaRPr lang="en-US" sz="1600" kern="1200" dirty="0"/>
        </a:p>
      </dsp:txBody>
      <dsp:txXfrm>
        <a:off x="2303922" y="667951"/>
        <a:ext cx="2459810" cy="2459872"/>
      </dsp:txXfrm>
    </dsp:sp>
    <dsp:sp modelId="{6AE34D3E-FD5D-4402-89AF-BF559D3EC92D}">
      <dsp:nvSpPr>
        <dsp:cNvPr id="0" name=""/>
        <dsp:cNvSpPr/>
      </dsp:nvSpPr>
      <dsp:spPr>
        <a:xfrm>
          <a:off x="3778973" y="0"/>
          <a:ext cx="386859" cy="38689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863287" y="3378809"/>
          <a:ext cx="280384" cy="28041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5496773" y="1570329"/>
          <a:ext cx="280384" cy="280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4156200" y="3677107"/>
          <a:ext cx="386859" cy="38689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942383" y="549859"/>
          <a:ext cx="280384" cy="28041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2059653" y="2153920"/>
          <a:ext cx="280384" cy="280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318842" y="572508"/>
          <a:ext cx="2190230" cy="184161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 smtClean="0">
              <a:solidFill>
                <a:schemeClr val="accent1">
                  <a:lumMod val="75000"/>
                </a:schemeClr>
              </a:solidFill>
            </a:rPr>
            <a:t>Спортске организације, удружења и савези</a:t>
          </a:r>
          <a:endParaRPr lang="sr-Cyrl-RS" sz="1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39594" y="842206"/>
        <a:ext cx="1548726" cy="1302220"/>
      </dsp:txXfrm>
    </dsp:sp>
    <dsp:sp modelId="{D4397D2C-6DDE-4A42-9855-5F94ADD7F1F8}">
      <dsp:nvSpPr>
        <dsp:cNvPr id="0" name=""/>
        <dsp:cNvSpPr/>
      </dsp:nvSpPr>
      <dsp:spPr>
        <a:xfrm>
          <a:off x="3387550" y="562051"/>
          <a:ext cx="386859" cy="3868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839751" y="2614777"/>
          <a:ext cx="699694" cy="69941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5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5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5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5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</a:t>
          </a:r>
          <a:r>
            <a:rPr lang="sr-Latn-RS" sz="1400" kern="1200" dirty="0" smtClean="0"/>
            <a:t>24</a:t>
          </a:r>
          <a:r>
            <a:rPr lang="sr-Cyrl-RS" sz="1400" kern="1200" dirty="0" smtClean="0"/>
            <a:t>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</a:t>
          </a:r>
          <a:r>
            <a:rPr lang="sr-Cyrl-RS" sz="1400" kern="1200" dirty="0" smtClean="0">
              <a:solidFill>
                <a:schemeClr val="tx1"/>
              </a:solidFill>
            </a:rPr>
            <a:t>надлежности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216020" y="344889"/>
          <a:ext cx="1113293" cy="11132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Средства из буџета општине </a:t>
          </a:r>
          <a:r>
            <a:rPr lang="sr-Latn-RS" sz="900" b="0" kern="1200" dirty="0" smtClean="0">
              <a:solidFill>
                <a:schemeClr val="tx1"/>
              </a:solidFill>
            </a:rPr>
            <a:t>161,700,000</a:t>
          </a:r>
          <a:endParaRPr lang="en-US" sz="900" b="0" kern="1200" dirty="0">
            <a:solidFill>
              <a:schemeClr val="tx1"/>
            </a:solidFill>
          </a:endParaRPr>
        </a:p>
      </dsp:txBody>
      <dsp:txXfrm>
        <a:off x="379058" y="507927"/>
        <a:ext cx="787217" cy="787217"/>
      </dsp:txXfrm>
    </dsp:sp>
    <dsp:sp modelId="{98F3E7AB-6934-48FA-B82F-FBEAF1B2375D}">
      <dsp:nvSpPr>
        <dsp:cNvPr id="0" name=""/>
        <dsp:cNvSpPr/>
      </dsp:nvSpPr>
      <dsp:spPr>
        <a:xfrm>
          <a:off x="1315180" y="560913"/>
          <a:ext cx="645710" cy="645710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400769" y="807833"/>
        <a:ext cx="474532" cy="151870"/>
      </dsp:txXfrm>
    </dsp:sp>
    <dsp:sp modelId="{2F60A798-586E-4E47-B649-25F047F36835}">
      <dsp:nvSpPr>
        <dsp:cNvPr id="0" name=""/>
        <dsp:cNvSpPr/>
      </dsp:nvSpPr>
      <dsp:spPr>
        <a:xfrm>
          <a:off x="3744415" y="344889"/>
          <a:ext cx="1113293" cy="1113293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Пренета средства из ранијих година</a:t>
          </a:r>
          <a:r>
            <a:rPr lang="sr-Cyrl-RS" sz="900" kern="1200" dirty="0">
              <a:solidFill>
                <a:srgbClr val="FF0000"/>
              </a:solidFill>
            </a:rPr>
            <a:t> </a:t>
          </a:r>
          <a:r>
            <a:rPr lang="sr-Latn-RS" sz="900" kern="1200" dirty="0" smtClean="0">
              <a:solidFill>
                <a:schemeClr val="tx1"/>
              </a:solidFill>
            </a:rPr>
            <a:t>4,210,200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3907453" y="507927"/>
        <a:ext cx="787217" cy="787217"/>
      </dsp:txXfrm>
    </dsp:sp>
    <dsp:sp modelId="{41F09F99-3DCC-47E4-9188-F7D103A1F6E3}">
      <dsp:nvSpPr>
        <dsp:cNvPr id="0" name=""/>
        <dsp:cNvSpPr/>
      </dsp:nvSpPr>
      <dsp:spPr>
        <a:xfrm>
          <a:off x="3144651" y="553520"/>
          <a:ext cx="645710" cy="645710"/>
        </a:xfrm>
        <a:prstGeom prst="mathPlus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230240" y="800440"/>
        <a:ext cx="474532" cy="151870"/>
      </dsp:txXfrm>
    </dsp:sp>
    <dsp:sp modelId="{6C1FFF0F-B1A4-4C41-B9D3-30452A0DFA4B}">
      <dsp:nvSpPr>
        <dsp:cNvPr id="0" name=""/>
        <dsp:cNvSpPr/>
      </dsp:nvSpPr>
      <dsp:spPr>
        <a:xfrm>
          <a:off x="5544455" y="459357"/>
          <a:ext cx="1451089" cy="942046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Укупан буџет општине </a:t>
          </a:r>
          <a:r>
            <a:rPr lang="sr-Latn-RS" sz="1300" kern="1200" dirty="0" smtClean="0">
              <a:solidFill>
                <a:schemeClr val="tx1"/>
              </a:solidFill>
            </a:rPr>
            <a:t>166,160,200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5756962" y="597316"/>
        <a:ext cx="1026075" cy="666128"/>
      </dsp:txXfrm>
    </dsp:sp>
    <dsp:sp modelId="{04F633A1-8A57-4CDD-AD2F-11A30BC53B3E}">
      <dsp:nvSpPr>
        <dsp:cNvPr id="0" name=""/>
        <dsp:cNvSpPr/>
      </dsp:nvSpPr>
      <dsp:spPr>
        <a:xfrm>
          <a:off x="4896544" y="560913"/>
          <a:ext cx="645710" cy="645710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982133" y="693929"/>
        <a:ext cx="474532" cy="379678"/>
      </dsp:txXfrm>
    </dsp:sp>
    <dsp:sp modelId="{EA90C14F-4A2C-4C6C-8BEE-137B2BDF5A4C}">
      <dsp:nvSpPr>
        <dsp:cNvPr id="0" name=""/>
        <dsp:cNvSpPr/>
      </dsp:nvSpPr>
      <dsp:spPr>
        <a:xfrm>
          <a:off x="2016227" y="344889"/>
          <a:ext cx="1113293" cy="1113293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 smtClean="0"/>
            <a:t>Средства од добровољних трансфера  физичких и правних лица </a:t>
          </a:r>
          <a:r>
            <a:rPr lang="sr-Latn-RS" sz="900" b="0" kern="1200" dirty="0" smtClean="0">
              <a:solidFill>
                <a:schemeClr val="tx1"/>
              </a:solidFill>
            </a:rPr>
            <a:t>250,000</a:t>
          </a:r>
          <a:endParaRPr lang="en-US" sz="900" b="0" kern="1200" dirty="0">
            <a:solidFill>
              <a:schemeClr val="tx1"/>
            </a:solidFill>
          </a:endParaRPr>
        </a:p>
      </dsp:txBody>
      <dsp:txXfrm>
        <a:off x="2179265" y="507927"/>
        <a:ext cx="787217" cy="7872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solidFill>
                <a:schemeClr val="tx1"/>
              </a:solidFill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>
              <a:solidFill>
                <a:schemeClr val="tx1"/>
              </a:solidFill>
            </a:rPr>
            <a:t>Донације</a:t>
          </a:r>
          <a:r>
            <a:rPr lang="sr-Cyrl-CS" sz="1400" b="1" kern="1200" dirty="0">
              <a:solidFill>
                <a:schemeClr val="tx1"/>
              </a:solidFill>
            </a:rPr>
            <a:t> </a:t>
          </a:r>
          <a:r>
            <a:rPr lang="sr-Cyrl-CS" sz="1400" kern="1200" dirty="0">
              <a:solidFill>
                <a:schemeClr val="tx1"/>
              </a:solidFill>
            </a:rPr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solidFill>
                <a:schemeClr val="tx1"/>
              </a:solidFill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solidFill>
                <a:schemeClr val="tx1"/>
              </a:solidFill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solidFill>
                <a:schemeClr val="tx1"/>
              </a:solidFill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solidFill>
                <a:schemeClr val="tx1"/>
              </a:solidFill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solidFill>
                <a:schemeClr val="tx1"/>
              </a:solidFill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solidFill>
                <a:schemeClr val="tx1"/>
              </a:solidFill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solidFill>
                <a:schemeClr val="tx1"/>
              </a:solidFill>
              <a:latin typeface="Calibri" panose="020F0502020204030204" pitchFamily="34" charset="0"/>
            </a:rPr>
            <a:t>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solidFill>
                <a:schemeClr val="tx1"/>
              </a:solidFill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tx1"/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>
              <a:solidFill>
                <a:schemeClr val="tx1"/>
              </a:solidFill>
            </a:rPr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solidFill>
                <a:schemeClr val="tx1"/>
              </a:solidFill>
            </a:rPr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723827" y="4858634"/>
        <a:ext cx="5779306" cy="534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2408237" y="1159328"/>
          <a:ext cx="2816373" cy="2816373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300" kern="1200" dirty="0"/>
            <a:t>Укупни буџетски приходи и примања  </a:t>
          </a:r>
          <a:r>
            <a:rPr lang="sr-Latn-RS" sz="2300" kern="1200" dirty="0" smtClean="0"/>
            <a:t>166,160,200</a:t>
          </a:r>
          <a:r>
            <a:rPr lang="sr-Cyrl-RS" sz="2300" kern="1200" dirty="0" smtClean="0"/>
            <a:t> </a:t>
          </a:r>
          <a:r>
            <a:rPr lang="sr-Cyrl-RS" sz="2300" kern="1200" dirty="0"/>
            <a:t>динара</a:t>
          </a:r>
          <a:endParaRPr lang="en-US" sz="2300" kern="1200" dirty="0"/>
        </a:p>
      </dsp:txBody>
      <dsp:txXfrm>
        <a:off x="2820685" y="1571776"/>
        <a:ext cx="1991477" cy="1991477"/>
      </dsp:txXfrm>
    </dsp:sp>
    <dsp:sp modelId="{63432802-399F-407F-AC10-7219543A0326}">
      <dsp:nvSpPr>
        <dsp:cNvPr id="0" name=""/>
        <dsp:cNvSpPr/>
      </dsp:nvSpPr>
      <dsp:spPr>
        <a:xfrm>
          <a:off x="3112330" y="27847"/>
          <a:ext cx="1408186" cy="140818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Приходи од  пореза  </a:t>
          </a:r>
          <a:r>
            <a:rPr lang="sr-Latn-RS" sz="900" kern="1200" dirty="0" smtClean="0">
              <a:solidFill>
                <a:schemeClr val="tx1"/>
              </a:solidFill>
            </a:rPr>
            <a:t>96,4</a:t>
          </a:r>
          <a:r>
            <a:rPr lang="sr-Cyrl-RS" sz="900" kern="1200" dirty="0" smtClean="0">
              <a:solidFill>
                <a:schemeClr val="tx1"/>
              </a:solidFill>
            </a:rPr>
            <a:t>00</a:t>
          </a:r>
          <a:r>
            <a:rPr lang="sr-Latn-RS" sz="900" kern="1200" dirty="0" smtClean="0">
              <a:solidFill>
                <a:schemeClr val="tx1"/>
              </a:solidFill>
            </a:rPr>
            <a:t>,000</a:t>
          </a:r>
          <a:r>
            <a:rPr lang="sr-Cyrl-RS" sz="900" kern="1200" dirty="0" smtClean="0">
              <a:solidFill>
                <a:schemeClr val="tx1"/>
              </a:solidFill>
            </a:rPr>
            <a:t> </a:t>
          </a:r>
          <a:r>
            <a:rPr lang="sr-Cyrl-RS" sz="900" kern="1200" dirty="0" smtClean="0">
              <a:solidFill>
                <a:srgbClr val="FF0000"/>
              </a:solidFill>
            </a:rPr>
            <a:t>  </a:t>
          </a:r>
          <a:r>
            <a:rPr lang="sr-Cyrl-RS" sz="900" kern="1200" dirty="0" smtClean="0"/>
            <a:t>   </a:t>
          </a:r>
          <a:endParaRPr lang="en-US" sz="900" kern="1200" dirty="0"/>
        </a:p>
      </dsp:txBody>
      <dsp:txXfrm>
        <a:off x="3318554" y="234071"/>
        <a:ext cx="995738" cy="995738"/>
      </dsp:txXfrm>
    </dsp:sp>
    <dsp:sp modelId="{EB2812B2-4593-4716-A51D-5F1DE051A37E}">
      <dsp:nvSpPr>
        <dsp:cNvPr id="0" name=""/>
        <dsp:cNvSpPr/>
      </dsp:nvSpPr>
      <dsp:spPr>
        <a:xfrm>
          <a:off x="4292215" y="457290"/>
          <a:ext cx="1408186" cy="140818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 smtClean="0"/>
            <a:t>Накнаде и комунална такса за коришћење простора на јавним површинама </a:t>
          </a:r>
          <a:r>
            <a:rPr lang="sr-Latn-RS" sz="900" kern="1200" dirty="0" smtClean="0">
              <a:solidFill>
                <a:schemeClr val="tx1"/>
              </a:solidFill>
            </a:rPr>
            <a:t>4</a:t>
          </a:r>
          <a:r>
            <a:rPr lang="sr-Cyrl-RS" sz="900" kern="1200" dirty="0" smtClean="0">
              <a:solidFill>
                <a:schemeClr val="tx1"/>
              </a:solidFill>
            </a:rPr>
            <a:t>,</a:t>
          </a:r>
          <a:r>
            <a:rPr lang="sr-Latn-RS" sz="900" kern="1200" dirty="0" smtClean="0">
              <a:solidFill>
                <a:schemeClr val="tx1"/>
              </a:solidFill>
            </a:rPr>
            <a:t>5</a:t>
          </a:r>
          <a:r>
            <a:rPr lang="sr-Cyrl-RS" sz="900" kern="1200" dirty="0" smtClean="0">
              <a:solidFill>
                <a:schemeClr val="tx1"/>
              </a:solidFill>
            </a:rPr>
            <a:t>00,000 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498439" y="663514"/>
        <a:ext cx="995738" cy="995738"/>
      </dsp:txXfrm>
    </dsp:sp>
    <dsp:sp modelId="{449BFEB2-6844-4A2C-8DC2-780280CBA079}">
      <dsp:nvSpPr>
        <dsp:cNvPr id="0" name=""/>
        <dsp:cNvSpPr/>
      </dsp:nvSpPr>
      <dsp:spPr>
        <a:xfrm>
          <a:off x="4920018" y="1544677"/>
          <a:ext cx="1408186" cy="140818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Трансфери </a:t>
          </a:r>
          <a:r>
            <a:rPr lang="sr-Cyrl-RS" sz="900" kern="1200" dirty="0" smtClean="0"/>
            <a:t>од града </a:t>
          </a:r>
          <a:r>
            <a:rPr lang="sr-Latn-RS" sz="900" kern="1200" dirty="0" smtClean="0">
              <a:solidFill>
                <a:schemeClr val="tx1"/>
              </a:solidFill>
            </a:rPr>
            <a:t>44,0</a:t>
          </a:r>
          <a:r>
            <a:rPr lang="sr-Cyrl-RS" sz="900" kern="1200" dirty="0" smtClean="0">
              <a:solidFill>
                <a:schemeClr val="tx1"/>
              </a:solidFill>
            </a:rPr>
            <a:t>00</a:t>
          </a:r>
          <a:r>
            <a:rPr lang="sr-Latn-RS" sz="900" kern="1200" dirty="0" smtClean="0">
              <a:solidFill>
                <a:schemeClr val="tx1"/>
              </a:solidFill>
            </a:rPr>
            <a:t>,000</a:t>
          </a:r>
          <a:r>
            <a:rPr lang="sr-Latn-RS" sz="900" kern="1200" dirty="0" smtClean="0">
              <a:solidFill>
                <a:srgbClr val="FF0000"/>
              </a:solidFill>
            </a:rPr>
            <a:t> </a:t>
          </a:r>
          <a:endParaRPr lang="en-US" sz="900" kern="1200" dirty="0"/>
        </a:p>
      </dsp:txBody>
      <dsp:txXfrm>
        <a:off x="5126242" y="1750901"/>
        <a:ext cx="995738" cy="995738"/>
      </dsp:txXfrm>
    </dsp:sp>
    <dsp:sp modelId="{1F04560E-EE50-4F29-A23A-89AC7C776575}">
      <dsp:nvSpPr>
        <dsp:cNvPr id="0" name=""/>
        <dsp:cNvSpPr/>
      </dsp:nvSpPr>
      <dsp:spPr>
        <a:xfrm>
          <a:off x="4701984" y="2781209"/>
          <a:ext cx="1408186" cy="140818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 smtClean="0"/>
            <a:t>Приходи од накнада за коришћење минералних сировина </a:t>
          </a:r>
          <a:r>
            <a:rPr lang="sr-Latn-RS" sz="900" kern="1200" dirty="0" smtClean="0">
              <a:solidFill>
                <a:schemeClr val="tx1"/>
              </a:solidFill>
            </a:rPr>
            <a:t>2,</a:t>
          </a:r>
          <a:r>
            <a:rPr lang="sr-Cyrl-RS" sz="900" kern="1200" dirty="0" smtClean="0">
              <a:solidFill>
                <a:schemeClr val="tx1"/>
              </a:solidFill>
            </a:rPr>
            <a:t>000,000</a:t>
          </a:r>
          <a:r>
            <a:rPr lang="sr-Cyrl-RS" sz="900" kern="1200" dirty="0" smtClean="0"/>
            <a:t> </a:t>
          </a:r>
          <a:endParaRPr lang="en-US" sz="900" kern="1200" dirty="0"/>
        </a:p>
      </dsp:txBody>
      <dsp:txXfrm>
        <a:off x="4908208" y="2987433"/>
        <a:ext cx="995738" cy="995738"/>
      </dsp:txXfrm>
    </dsp:sp>
    <dsp:sp modelId="{4629C340-387E-4825-8A42-2C3660A5FAF5}">
      <dsp:nvSpPr>
        <dsp:cNvPr id="0" name=""/>
        <dsp:cNvSpPr/>
      </dsp:nvSpPr>
      <dsp:spPr>
        <a:xfrm>
          <a:off x="3740134" y="3588297"/>
          <a:ext cx="1408186" cy="140818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 smtClean="0"/>
            <a:t>Добровољни трансфери од физичких и правних лица </a:t>
          </a:r>
          <a:r>
            <a:rPr lang="sr-Latn-RS" sz="900" kern="1200" dirty="0" smtClean="0">
              <a:solidFill>
                <a:schemeClr val="tx1"/>
              </a:solidFill>
            </a:rPr>
            <a:t>2</a:t>
          </a:r>
          <a:r>
            <a:rPr lang="sr-Cyrl-RS" sz="900" kern="1200" dirty="0" smtClean="0">
              <a:solidFill>
                <a:schemeClr val="tx1"/>
              </a:solidFill>
            </a:rPr>
            <a:t>50,000</a:t>
          </a:r>
          <a:endParaRPr lang="sr-Cyrl-RS" sz="900" kern="1200" dirty="0" smtClean="0">
            <a:solidFill>
              <a:schemeClr val="tx1"/>
            </a:solidFill>
          </a:endParaRPr>
        </a:p>
      </dsp:txBody>
      <dsp:txXfrm>
        <a:off x="3946358" y="3794521"/>
        <a:ext cx="995738" cy="995738"/>
      </dsp:txXfrm>
    </dsp:sp>
    <dsp:sp modelId="{9DDE88A7-5745-4E4F-A7A8-F71A4DA0D5F2}">
      <dsp:nvSpPr>
        <dsp:cNvPr id="0" name=""/>
        <dsp:cNvSpPr/>
      </dsp:nvSpPr>
      <dsp:spPr>
        <a:xfrm>
          <a:off x="2495337" y="3596598"/>
          <a:ext cx="1408186" cy="140818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 smtClean="0"/>
            <a:t>Остали </a:t>
          </a:r>
          <a:r>
            <a:rPr lang="sr-Cyrl-RS" sz="900" kern="1200" dirty="0"/>
            <a:t>приходи  </a:t>
          </a:r>
          <a:r>
            <a:rPr lang="sr-Latn-RS" sz="900" kern="1200" dirty="0" smtClean="0">
              <a:solidFill>
                <a:schemeClr val="tx1"/>
              </a:solidFill>
            </a:rPr>
            <a:t>600,000</a:t>
          </a:r>
          <a:r>
            <a:rPr lang="sr-Cyrl-RS" sz="900" kern="1200" dirty="0" smtClean="0"/>
            <a:t> </a:t>
          </a:r>
          <a:endParaRPr lang="en-US" sz="900" kern="1200" dirty="0"/>
        </a:p>
      </dsp:txBody>
      <dsp:txXfrm>
        <a:off x="2701561" y="3802822"/>
        <a:ext cx="995738" cy="995738"/>
      </dsp:txXfrm>
    </dsp:sp>
    <dsp:sp modelId="{72DE4213-15E1-4436-8045-C055E8A54EDE}">
      <dsp:nvSpPr>
        <dsp:cNvPr id="0" name=""/>
        <dsp:cNvSpPr/>
      </dsp:nvSpPr>
      <dsp:spPr>
        <a:xfrm>
          <a:off x="1522676" y="2781209"/>
          <a:ext cx="1408186" cy="140818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Примања од продаје нефинансијске имовине  </a:t>
          </a:r>
          <a:r>
            <a:rPr lang="sr-Cyrl-RS" sz="900" kern="1200" dirty="0" smtClean="0">
              <a:solidFill>
                <a:schemeClr val="tx1"/>
              </a:solidFill>
            </a:rPr>
            <a:t>10</a:t>
          </a:r>
          <a:r>
            <a:rPr lang="sr-Latn-RS" sz="900" kern="1200" dirty="0" smtClean="0">
              <a:solidFill>
                <a:schemeClr val="tx1"/>
              </a:solidFill>
            </a:rPr>
            <a:t>0,000</a:t>
          </a:r>
          <a:endParaRPr lang="sr-Cyrl-RS" sz="900" kern="1200" dirty="0" smtClean="0">
            <a:solidFill>
              <a:schemeClr val="tx1"/>
            </a:solidFill>
          </a:endParaRPr>
        </a:p>
      </dsp:txBody>
      <dsp:txXfrm>
        <a:off x="1728900" y="2987433"/>
        <a:ext cx="995738" cy="995738"/>
      </dsp:txXfrm>
    </dsp:sp>
    <dsp:sp modelId="{91CFC9CD-FF79-40EF-A271-A8DBB0423AC2}">
      <dsp:nvSpPr>
        <dsp:cNvPr id="0" name=""/>
        <dsp:cNvSpPr/>
      </dsp:nvSpPr>
      <dsp:spPr>
        <a:xfrm>
          <a:off x="1304642" y="1544677"/>
          <a:ext cx="1408186" cy="140818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 smtClean="0"/>
            <a:t>Меморандумске ставке за рефундацију расхода </a:t>
          </a:r>
          <a:r>
            <a:rPr lang="sr-Cyrl-RS" sz="900" kern="1200" dirty="0" smtClean="0">
              <a:solidFill>
                <a:schemeClr val="tx1"/>
              </a:solidFill>
            </a:rPr>
            <a:t>14,</a:t>
          </a:r>
          <a:r>
            <a:rPr lang="sr-Latn-RS" sz="900" kern="1200" dirty="0" smtClean="0">
              <a:solidFill>
                <a:schemeClr val="tx1"/>
              </a:solidFill>
            </a:rPr>
            <a:t>1</a:t>
          </a:r>
          <a:r>
            <a:rPr lang="sr-Cyrl-RS" sz="900" kern="1200" dirty="0" smtClean="0">
              <a:solidFill>
                <a:schemeClr val="tx1"/>
              </a:solidFill>
            </a:rPr>
            <a:t>00,000 </a:t>
          </a:r>
          <a:endParaRPr lang="en-US" sz="900" kern="1200" dirty="0"/>
        </a:p>
      </dsp:txBody>
      <dsp:txXfrm>
        <a:off x="1510866" y="1750901"/>
        <a:ext cx="995738" cy="995738"/>
      </dsp:txXfrm>
    </dsp:sp>
    <dsp:sp modelId="{FC69A2CE-A671-47B5-8CD8-544465E52E9C}">
      <dsp:nvSpPr>
        <dsp:cNvPr id="0" name=""/>
        <dsp:cNvSpPr/>
      </dsp:nvSpPr>
      <dsp:spPr>
        <a:xfrm>
          <a:off x="1932446" y="457290"/>
          <a:ext cx="1408186" cy="140818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ранијих година</a:t>
          </a:r>
          <a:r>
            <a:rPr lang="sr-Latn-RS" sz="1000" kern="1200" dirty="0"/>
            <a:t> </a:t>
          </a:r>
          <a:r>
            <a:rPr lang="sr-Latn-RS" sz="1000" kern="1200" dirty="0" smtClean="0">
              <a:solidFill>
                <a:schemeClr val="tx1"/>
              </a:solidFill>
            </a:rPr>
            <a:t>4,210,200 </a:t>
          </a:r>
          <a:endParaRPr lang="en-US" sz="1000" kern="1200" dirty="0"/>
        </a:p>
      </dsp:txBody>
      <dsp:txXfrm>
        <a:off x="2138670" y="663514"/>
        <a:ext cx="995738" cy="9957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68686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Расходи за запослене</a:t>
          </a:r>
          <a:endParaRPr lang="en-US" sz="1500" b="1" kern="1200" dirty="0"/>
        </a:p>
      </dsp:txBody>
      <dsp:txXfrm>
        <a:off x="0" y="168686"/>
        <a:ext cx="2055390" cy="297000"/>
      </dsp:txXfrm>
    </dsp:sp>
    <dsp:sp modelId="{02385D1D-92EB-445D-B736-940004751C79}">
      <dsp:nvSpPr>
        <dsp:cNvPr id="0" name=""/>
        <dsp:cNvSpPr/>
      </dsp:nvSpPr>
      <dsp:spPr>
        <a:xfrm>
          <a:off x="2055390" y="66593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6593"/>
          <a:ext cx="5590663" cy="501187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tx1"/>
              </a:solidFill>
            </a:rPr>
            <a:t>Расходи за запослене </a:t>
          </a:r>
          <a:r>
            <a:rPr lang="sr-Cyrl-RS" sz="1400" kern="1200" dirty="0">
              <a:solidFill>
                <a:schemeClr val="tx1"/>
              </a:solidFill>
            </a:rPr>
            <a:t>представљају све трошкове за запослене, како у управи тако и код буџетских корисника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630900" y="66593"/>
        <a:ext cx="5590663" cy="501187"/>
      </dsp:txXfrm>
    </dsp:sp>
    <dsp:sp modelId="{F40D94EA-52E0-4740-A924-EAF350BDF213}">
      <dsp:nvSpPr>
        <dsp:cNvPr id="0" name=""/>
        <dsp:cNvSpPr/>
      </dsp:nvSpPr>
      <dsp:spPr>
        <a:xfrm>
          <a:off x="0" y="723584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Коришћење роба и услуга </a:t>
          </a:r>
          <a:endParaRPr lang="en-US" sz="1500" kern="1200" dirty="0"/>
        </a:p>
      </dsp:txBody>
      <dsp:txXfrm>
        <a:off x="0" y="723584"/>
        <a:ext cx="2055390" cy="501187"/>
      </dsp:txXfrm>
    </dsp:sp>
    <dsp:sp modelId="{0E930D30-96BC-4D43-B65A-EE88C46DBE48}">
      <dsp:nvSpPr>
        <dsp:cNvPr id="0" name=""/>
        <dsp:cNvSpPr/>
      </dsp:nvSpPr>
      <dsp:spPr>
        <a:xfrm>
          <a:off x="2055390" y="621780"/>
          <a:ext cx="411078" cy="70479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21780"/>
          <a:ext cx="5590663" cy="70479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tx1"/>
              </a:solidFill>
            </a:rPr>
            <a:t>Коришћење роба и услуга </a:t>
          </a:r>
          <a:r>
            <a:rPr lang="sr-Cyrl-RS" sz="1400" kern="1200" dirty="0">
              <a:solidFill>
                <a:schemeClr val="tx1"/>
              </a:solidFill>
            </a:rPr>
            <a:t>обухватају сталне трошкове, путне трошкове, услуге по уговору, специјализоване услуге, трошкове материјала и текуће поправке и одржавање</a:t>
          </a:r>
          <a:r>
            <a:rPr lang="sr-Cyrl-RS" sz="1400" kern="1200" dirty="0"/>
            <a:t>.</a:t>
          </a:r>
          <a:endParaRPr lang="en-US" sz="1400" kern="1200" dirty="0"/>
        </a:p>
      </dsp:txBody>
      <dsp:txXfrm>
        <a:off x="2630900" y="621780"/>
        <a:ext cx="5590663" cy="704794"/>
      </dsp:txXfrm>
    </dsp:sp>
    <dsp:sp modelId="{CCB8139E-CA19-491D-9FCD-6BF28923C725}">
      <dsp:nvSpPr>
        <dsp:cNvPr id="0" name=""/>
        <dsp:cNvSpPr/>
      </dsp:nvSpPr>
      <dsp:spPr>
        <a:xfrm>
          <a:off x="0" y="1677575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Дотације и трансфери</a:t>
          </a:r>
          <a:endParaRPr lang="en-US" sz="1500" b="1" kern="1200" dirty="0"/>
        </a:p>
      </dsp:txBody>
      <dsp:txXfrm>
        <a:off x="0" y="1677575"/>
        <a:ext cx="2055390" cy="297000"/>
      </dsp:txXfrm>
    </dsp:sp>
    <dsp:sp modelId="{14D1633C-A097-4A5A-8269-B04E98857E56}">
      <dsp:nvSpPr>
        <dsp:cNvPr id="0" name=""/>
        <dsp:cNvSpPr/>
      </dsp:nvSpPr>
      <dsp:spPr>
        <a:xfrm>
          <a:off x="2055390" y="1380575"/>
          <a:ext cx="411078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80575"/>
          <a:ext cx="5590663" cy="8910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tx1"/>
              </a:solidFill>
            </a:rPr>
            <a:t>Дотације и трансфери </a:t>
          </a:r>
          <a:r>
            <a:rPr lang="sr-Cyrl-RS" sz="1400" kern="1200" dirty="0">
              <a:solidFill>
                <a:schemeClr val="tx1"/>
              </a:solidFill>
            </a:rPr>
            <a:t>су трошкови које локална самоуправа </a:t>
          </a:r>
          <a:r>
            <a:rPr lang="ru-RU" sz="1400" kern="1200" dirty="0">
              <a:solidFill>
                <a:schemeClr val="tx1"/>
              </a:solidFill>
            </a:rPr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>
              <a:solidFill>
                <a:schemeClr val="tx1"/>
              </a:solidFill>
            </a:rPr>
            <a:t> као што су школе, центар за социјални рад, дом здравља.</a:t>
          </a:r>
          <a:r>
            <a:rPr lang="en-US" sz="1400" kern="1200" dirty="0">
              <a:solidFill>
                <a:schemeClr val="tx1"/>
              </a:solidFill>
            </a:rPr>
            <a:t> </a:t>
          </a:r>
        </a:p>
      </dsp:txBody>
      <dsp:txXfrm>
        <a:off x="2630900" y="1380575"/>
        <a:ext cx="5590663" cy="891000"/>
      </dsp:txXfrm>
    </dsp:sp>
    <dsp:sp modelId="{9312B733-3AEB-49F6-8245-08553BA2949B}">
      <dsp:nvSpPr>
        <dsp:cNvPr id="0" name=""/>
        <dsp:cNvSpPr/>
      </dsp:nvSpPr>
      <dsp:spPr>
        <a:xfrm>
          <a:off x="0" y="2427669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Остали расходи</a:t>
          </a:r>
          <a:endParaRPr lang="en-US" sz="1500" b="1" kern="1200" dirty="0"/>
        </a:p>
      </dsp:txBody>
      <dsp:txXfrm>
        <a:off x="0" y="2427669"/>
        <a:ext cx="2055390" cy="297000"/>
      </dsp:txXfrm>
    </dsp:sp>
    <dsp:sp modelId="{435AB433-2559-485A-A03D-C32F36288071}">
      <dsp:nvSpPr>
        <dsp:cNvPr id="0" name=""/>
        <dsp:cNvSpPr/>
      </dsp:nvSpPr>
      <dsp:spPr>
        <a:xfrm>
          <a:off x="2055390" y="2325575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25575"/>
          <a:ext cx="5590663" cy="50118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tx1"/>
              </a:solidFill>
            </a:rPr>
            <a:t>Остали расходи </a:t>
          </a:r>
          <a:r>
            <a:rPr lang="sr-Cyrl-RS" sz="1400" kern="1200" dirty="0">
              <a:solidFill>
                <a:schemeClr val="tx1"/>
              </a:solidFill>
            </a:rPr>
            <a:t>обухватају дотације невладиним организацијама, порезе, таксе, новчане казне.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630900" y="2325575"/>
        <a:ext cx="5590663" cy="501187"/>
      </dsp:txXfrm>
    </dsp:sp>
    <dsp:sp modelId="{EFAACCF6-3A6A-4536-89B0-F0A7C44F6BE1}">
      <dsp:nvSpPr>
        <dsp:cNvPr id="0" name=""/>
        <dsp:cNvSpPr/>
      </dsp:nvSpPr>
      <dsp:spPr>
        <a:xfrm>
          <a:off x="0" y="2982856"/>
          <a:ext cx="205740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Субвенције</a:t>
          </a:r>
          <a:endParaRPr lang="en-US" sz="1500" b="1" kern="1200" dirty="0"/>
        </a:p>
      </dsp:txBody>
      <dsp:txXfrm>
        <a:off x="0" y="2982856"/>
        <a:ext cx="2057400" cy="297000"/>
      </dsp:txXfrm>
    </dsp:sp>
    <dsp:sp modelId="{6497CA82-45EE-4BD1-AEB4-CC3961FBFB74}">
      <dsp:nvSpPr>
        <dsp:cNvPr id="0" name=""/>
        <dsp:cNvSpPr/>
      </dsp:nvSpPr>
      <dsp:spPr>
        <a:xfrm>
          <a:off x="2057399" y="2880762"/>
          <a:ext cx="411480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80762"/>
          <a:ext cx="5596128" cy="50118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chemeClr val="tx1"/>
              </a:solidFill>
            </a:rPr>
            <a:t>Субвенције</a:t>
          </a:r>
          <a:r>
            <a:rPr lang="ru-RU" sz="1400" kern="1200" dirty="0">
              <a:solidFill>
                <a:schemeClr val="tx1"/>
              </a:solidFill>
            </a:rPr>
            <a:t> сe одобравају за функционисање међумесног превоза и  пољопривредним произвођачима.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633471" y="2880762"/>
        <a:ext cx="5596128" cy="501187"/>
      </dsp:txXfrm>
    </dsp:sp>
    <dsp:sp modelId="{939B76D1-BB33-4E50-9ECD-839FB5787B95}">
      <dsp:nvSpPr>
        <dsp:cNvPr id="0" name=""/>
        <dsp:cNvSpPr/>
      </dsp:nvSpPr>
      <dsp:spPr>
        <a:xfrm>
          <a:off x="0" y="3538044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Социјална заштита</a:t>
          </a:r>
          <a:endParaRPr lang="en-US" sz="1500" b="1" kern="1200" dirty="0"/>
        </a:p>
      </dsp:txBody>
      <dsp:txXfrm>
        <a:off x="0" y="3538044"/>
        <a:ext cx="2055390" cy="297000"/>
      </dsp:txXfrm>
    </dsp:sp>
    <dsp:sp modelId="{7845F59F-6101-48DE-ABCC-EC5351843F5B}">
      <dsp:nvSpPr>
        <dsp:cNvPr id="0" name=""/>
        <dsp:cNvSpPr/>
      </dsp:nvSpPr>
      <dsp:spPr>
        <a:xfrm>
          <a:off x="2055390" y="3435950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35950"/>
          <a:ext cx="5590663" cy="50118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tx1"/>
              </a:solidFill>
            </a:rPr>
            <a:t>Социјална заштита </a:t>
          </a:r>
          <a:r>
            <a:rPr lang="sr-Cyrl-RS" sz="1400" kern="1200" dirty="0">
              <a:solidFill>
                <a:schemeClr val="tx1"/>
              </a:solidFill>
            </a:rPr>
            <a:t>обухвата све трошкове исплате социјалне помоћи за различите категорије грађана.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630900" y="3435950"/>
        <a:ext cx="5590663" cy="501187"/>
      </dsp:txXfrm>
    </dsp:sp>
    <dsp:sp modelId="{B471A916-B6F4-4017-A447-E2C98CEE19B9}">
      <dsp:nvSpPr>
        <dsp:cNvPr id="0" name=""/>
        <dsp:cNvSpPr/>
      </dsp:nvSpPr>
      <dsp:spPr>
        <a:xfrm>
          <a:off x="0" y="42138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Буџетска резерва</a:t>
          </a:r>
          <a:endParaRPr lang="en-US" sz="1500" b="1" kern="1200" dirty="0"/>
        </a:p>
      </dsp:txBody>
      <dsp:txXfrm>
        <a:off x="0" y="4213887"/>
        <a:ext cx="2055390" cy="297000"/>
      </dsp:txXfrm>
    </dsp:sp>
    <dsp:sp modelId="{7F976215-9D17-4223-A92A-D3302071B429}">
      <dsp:nvSpPr>
        <dsp:cNvPr id="0" name=""/>
        <dsp:cNvSpPr/>
      </dsp:nvSpPr>
      <dsp:spPr>
        <a:xfrm>
          <a:off x="2055390" y="39911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991137"/>
          <a:ext cx="5590663" cy="742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>
              <a:solidFill>
                <a:schemeClr val="tx1"/>
              </a:solidFill>
            </a:rPr>
            <a:t>Буџетска резерва </a:t>
          </a:r>
          <a:r>
            <a:rPr lang="sr-Cyrl-RS" sz="1500" kern="1200" dirty="0">
              <a:solidFill>
                <a:schemeClr val="tx1"/>
              </a:solidFill>
            </a:rPr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630900" y="3991137"/>
        <a:ext cx="5590663" cy="742500"/>
      </dsp:txXfrm>
    </dsp:sp>
    <dsp:sp modelId="{320B77C6-F8A0-4CEB-8B55-79E4A1BAF9E9}">
      <dsp:nvSpPr>
        <dsp:cNvPr id="0" name=""/>
        <dsp:cNvSpPr/>
      </dsp:nvSpPr>
      <dsp:spPr>
        <a:xfrm>
          <a:off x="0" y="50103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Капитални издаци</a:t>
          </a:r>
          <a:endParaRPr lang="en-US" sz="1500" b="1" kern="1200" dirty="0"/>
        </a:p>
      </dsp:txBody>
      <dsp:txXfrm>
        <a:off x="0" y="5010387"/>
        <a:ext cx="2055390" cy="297000"/>
      </dsp:txXfrm>
    </dsp:sp>
    <dsp:sp modelId="{803A06C6-F698-48F4-A91D-0B2B17EECBA4}">
      <dsp:nvSpPr>
        <dsp:cNvPr id="0" name=""/>
        <dsp:cNvSpPr/>
      </dsp:nvSpPr>
      <dsp:spPr>
        <a:xfrm>
          <a:off x="2055390" y="47876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87637"/>
          <a:ext cx="5590663" cy="7425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>
              <a:solidFill>
                <a:schemeClr val="tx1"/>
              </a:solidFill>
            </a:rPr>
            <a:t>Капитални издаци </a:t>
          </a:r>
          <a:r>
            <a:rPr lang="sr-Cyrl-RS" sz="1500" kern="1200" dirty="0">
              <a:solidFill>
                <a:schemeClr val="tx1"/>
              </a:solidFill>
            </a:rPr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2630900" y="4787637"/>
        <a:ext cx="5590663" cy="742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2181529" y="561640"/>
          <a:ext cx="4361662" cy="4361662"/>
        </a:xfrm>
        <a:prstGeom prst="blockArc">
          <a:avLst>
            <a:gd name="adj1" fmla="val 13069771"/>
            <a:gd name="adj2" fmla="val 15892869"/>
            <a:gd name="adj3" fmla="val 3435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1979279" y="787193"/>
          <a:ext cx="4361662" cy="4361662"/>
        </a:xfrm>
        <a:prstGeom prst="blockArc">
          <a:avLst>
            <a:gd name="adj1" fmla="val 11148650"/>
            <a:gd name="adj2" fmla="val 13556078"/>
            <a:gd name="adj3" fmla="val 3435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3D1E8-DDB0-42FD-A8E3-9B5F77428F41}">
      <dsp:nvSpPr>
        <dsp:cNvPr id="0" name=""/>
        <dsp:cNvSpPr/>
      </dsp:nvSpPr>
      <dsp:spPr>
        <a:xfrm>
          <a:off x="1990292" y="570188"/>
          <a:ext cx="4361662" cy="4361662"/>
        </a:xfrm>
        <a:prstGeom prst="blockArc">
          <a:avLst>
            <a:gd name="adj1" fmla="val 8100000"/>
            <a:gd name="adj2" fmla="val 10800000"/>
            <a:gd name="adj3" fmla="val 3435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1990292" y="570188"/>
          <a:ext cx="4361662" cy="4361662"/>
        </a:xfrm>
        <a:prstGeom prst="blockArc">
          <a:avLst>
            <a:gd name="adj1" fmla="val 5400000"/>
            <a:gd name="adj2" fmla="val 8100000"/>
            <a:gd name="adj3" fmla="val 3435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1990292" y="570188"/>
          <a:ext cx="4361662" cy="4361662"/>
        </a:xfrm>
        <a:prstGeom prst="blockArc">
          <a:avLst>
            <a:gd name="adj1" fmla="val 2700000"/>
            <a:gd name="adj2" fmla="val 5400000"/>
            <a:gd name="adj3" fmla="val 3435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1990292" y="570188"/>
          <a:ext cx="4361662" cy="4361662"/>
        </a:xfrm>
        <a:prstGeom prst="blockArc">
          <a:avLst>
            <a:gd name="adj1" fmla="val 0"/>
            <a:gd name="adj2" fmla="val 2700000"/>
            <a:gd name="adj3" fmla="val 3435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1990292" y="570188"/>
          <a:ext cx="4361662" cy="4361662"/>
        </a:xfrm>
        <a:prstGeom prst="blockArc">
          <a:avLst>
            <a:gd name="adj1" fmla="val 18900000"/>
            <a:gd name="adj2" fmla="val 0"/>
            <a:gd name="adj3" fmla="val 3435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1990292" y="570188"/>
          <a:ext cx="4361662" cy="4361662"/>
        </a:xfrm>
        <a:prstGeom prst="blockArc">
          <a:avLst>
            <a:gd name="adj1" fmla="val 16200000"/>
            <a:gd name="adj2" fmla="val 18900000"/>
            <a:gd name="adj3" fmla="val 343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192131" y="1747776"/>
          <a:ext cx="1957984" cy="20064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>
              <a:solidFill>
                <a:schemeClr val="bg1"/>
              </a:solidFill>
            </a:rPr>
            <a:t>Укупни расходи и издаци </a:t>
          </a:r>
          <a:r>
            <a:rPr lang="sr-Cyrl-RS" sz="2000" kern="1200" dirty="0" smtClean="0">
              <a:solidFill>
                <a:schemeClr val="tx1"/>
              </a:solidFill>
            </a:rPr>
            <a:t>166,160,200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478871" y="2041619"/>
        <a:ext cx="1384504" cy="1418801"/>
      </dsp:txXfrm>
    </dsp:sp>
    <dsp:sp modelId="{73F305AC-CFDC-45B1-8AB8-6FABD1C99179}">
      <dsp:nvSpPr>
        <dsp:cNvPr id="0" name=""/>
        <dsp:cNvSpPr/>
      </dsp:nvSpPr>
      <dsp:spPr>
        <a:xfrm>
          <a:off x="3436884" y="46141"/>
          <a:ext cx="1468480" cy="1123010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1"/>
              </a:solidFill>
            </a:rPr>
            <a:t>Коришћење роба и услуга </a:t>
          </a:r>
          <a:r>
            <a:rPr lang="ru-RU" sz="1000" kern="1200" dirty="0" smtClean="0">
              <a:solidFill>
                <a:schemeClr val="tx1"/>
              </a:solidFill>
            </a:rPr>
            <a:t>69</a:t>
          </a:r>
          <a:r>
            <a:rPr lang="sr-Cyrl-RS" sz="1000" kern="1200" dirty="0" smtClean="0">
              <a:solidFill>
                <a:schemeClr val="tx1"/>
              </a:solidFill>
            </a:rPr>
            <a:t>,210,000 </a:t>
          </a:r>
          <a:r>
            <a:rPr lang="ru-RU" sz="1000" kern="1200" dirty="0" smtClean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651938" y="210602"/>
        <a:ext cx="1038372" cy="794088"/>
      </dsp:txXfrm>
    </dsp:sp>
    <dsp:sp modelId="{A14630AA-C1BD-4A7E-B665-0A7C9B6C19C9}">
      <dsp:nvSpPr>
        <dsp:cNvPr id="0" name=""/>
        <dsp:cNvSpPr/>
      </dsp:nvSpPr>
      <dsp:spPr>
        <a:xfrm>
          <a:off x="4846064" y="792091"/>
          <a:ext cx="1681305" cy="886669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Дотације и трансфери </a:t>
          </a:r>
          <a:r>
            <a:rPr lang="sr-Cyrl-RS" sz="1000" kern="1200" dirty="0" smtClean="0">
              <a:solidFill>
                <a:schemeClr val="tx1"/>
              </a:solidFill>
            </a:rPr>
            <a:t>3,000,000 </a:t>
          </a:r>
          <a:r>
            <a:rPr lang="sr-Cyrl-RS" sz="1000" kern="1200" dirty="0" smtClean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5092285" y="921941"/>
        <a:ext cx="1188863" cy="626969"/>
      </dsp:txXfrm>
    </dsp:sp>
    <dsp:sp modelId="{E43F7264-94BE-4E7E-8A98-A0D70BB3AF06}">
      <dsp:nvSpPr>
        <dsp:cNvPr id="0" name=""/>
        <dsp:cNvSpPr/>
      </dsp:nvSpPr>
      <dsp:spPr>
        <a:xfrm>
          <a:off x="5470410" y="2304256"/>
          <a:ext cx="1688173" cy="893526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>
              <a:solidFill>
                <a:schemeClr val="bg1"/>
              </a:solidFill>
            </a:rPr>
            <a:t>Расходи за </a:t>
          </a:r>
          <a:r>
            <a:rPr lang="sr-Cyrl-RS" sz="1000" kern="1200" dirty="0">
              <a:solidFill>
                <a:schemeClr val="bg1"/>
              </a:solidFill>
            </a:rPr>
            <a:t>запослене</a:t>
          </a:r>
          <a:r>
            <a:rPr lang="sr-Cyrl-RS" sz="900" kern="1200" dirty="0">
              <a:solidFill>
                <a:schemeClr val="bg1"/>
              </a:solidFill>
            </a:rPr>
            <a:t> </a:t>
          </a:r>
          <a:r>
            <a:rPr lang="sr-Cyrl-RS" sz="900" kern="1200" dirty="0" smtClean="0">
              <a:solidFill>
                <a:schemeClr val="tx1"/>
              </a:solidFill>
            </a:rPr>
            <a:t>67,200,200</a:t>
          </a:r>
          <a:r>
            <a:rPr lang="sr-Cyrl-RS" sz="900" kern="1200" dirty="0" smtClean="0">
              <a:solidFill>
                <a:schemeClr val="bg1"/>
              </a:solidFill>
            </a:rPr>
            <a:t> </a:t>
          </a:r>
          <a:r>
            <a:rPr lang="sr-Cyrl-RS" sz="900" kern="1200" dirty="0">
              <a:solidFill>
                <a:schemeClr val="bg1"/>
              </a:solidFill>
            </a:rPr>
            <a:t>динара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5717637" y="2435110"/>
        <a:ext cx="1193719" cy="631818"/>
      </dsp:txXfrm>
    </dsp:sp>
    <dsp:sp modelId="{115526CD-270E-4C52-A164-15F2B6F9FE39}">
      <dsp:nvSpPr>
        <dsp:cNvPr id="0" name=""/>
        <dsp:cNvSpPr/>
      </dsp:nvSpPr>
      <dsp:spPr>
        <a:xfrm>
          <a:off x="4954376" y="3816426"/>
          <a:ext cx="1464682" cy="90037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>
              <a:solidFill>
                <a:schemeClr val="bg1"/>
              </a:solidFill>
            </a:rPr>
            <a:t>Социјална </a:t>
          </a:r>
          <a:r>
            <a:rPr lang="sr-Cyrl-RS" sz="900" kern="1200" dirty="0" smtClean="0">
              <a:solidFill>
                <a:schemeClr val="bg1"/>
              </a:solidFill>
            </a:rPr>
            <a:t>заштита </a:t>
          </a:r>
          <a:r>
            <a:rPr lang="sr-Cyrl-RS" sz="1000" kern="1200" dirty="0" smtClean="0">
              <a:solidFill>
                <a:schemeClr val="tx1"/>
              </a:solidFill>
            </a:rPr>
            <a:t>2,400,000</a:t>
          </a:r>
          <a:r>
            <a:rPr lang="sr-Cyrl-RS" sz="900" kern="1200" dirty="0" smtClean="0">
              <a:solidFill>
                <a:srgbClr val="FF0000"/>
              </a:solidFill>
            </a:rPr>
            <a:t> </a:t>
          </a:r>
          <a:r>
            <a:rPr lang="sr-Cyrl-RS" sz="900" kern="1200" dirty="0" smtClean="0">
              <a:solidFill>
                <a:schemeClr val="bg1"/>
              </a:solidFill>
            </a:rPr>
            <a:t>динара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5168874" y="3948282"/>
        <a:ext cx="1035686" cy="636660"/>
      </dsp:txXfrm>
    </dsp:sp>
    <dsp:sp modelId="{D19ADD6D-9F0A-4766-B637-BB2D5495A9BB}">
      <dsp:nvSpPr>
        <dsp:cNvPr id="0" name=""/>
        <dsp:cNvSpPr/>
      </dsp:nvSpPr>
      <dsp:spPr>
        <a:xfrm>
          <a:off x="3334326" y="4506335"/>
          <a:ext cx="1673595" cy="776115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bg1"/>
              </a:solidFill>
            </a:rPr>
            <a:t>Остали расходи </a:t>
          </a:r>
          <a:r>
            <a:rPr lang="sr-Cyrl-RS" sz="1200" kern="1200" dirty="0" smtClean="0">
              <a:solidFill>
                <a:schemeClr val="tx1"/>
              </a:solidFill>
            </a:rPr>
            <a:t>12,400,000</a:t>
          </a:r>
          <a:r>
            <a:rPr lang="sr-Cyrl-RS" sz="1200" kern="1200" dirty="0" smtClean="0">
              <a:solidFill>
                <a:srgbClr val="FF0000"/>
              </a:solidFill>
            </a:rPr>
            <a:t> </a:t>
          </a:r>
          <a:r>
            <a:rPr lang="sr-Cyrl-RS" sz="1200" kern="1200" dirty="0" smtClean="0">
              <a:solidFill>
                <a:schemeClr val="bg1"/>
              </a:solidFill>
            </a:rPr>
            <a:t>динара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579418" y="4619994"/>
        <a:ext cx="1183411" cy="548797"/>
      </dsp:txXfrm>
    </dsp:sp>
    <dsp:sp modelId="{63C491E1-828D-4FFF-8C19-07D729561639}">
      <dsp:nvSpPr>
        <dsp:cNvPr id="0" name=""/>
        <dsp:cNvSpPr/>
      </dsp:nvSpPr>
      <dsp:spPr>
        <a:xfrm>
          <a:off x="1700317" y="3816426"/>
          <a:ext cx="1910425" cy="90037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Отплата домаћих камата </a:t>
          </a:r>
          <a:r>
            <a:rPr lang="sr-Cyrl-RS" sz="1200" kern="1200" dirty="0" smtClean="0">
              <a:solidFill>
                <a:schemeClr val="tx1"/>
              </a:solidFill>
            </a:rPr>
            <a:t>50,000</a:t>
          </a:r>
          <a:r>
            <a:rPr lang="sr-Cyrl-RS" sz="1200" kern="1200" dirty="0" smtClean="0"/>
            <a:t> </a:t>
          </a:r>
          <a:r>
            <a:rPr lang="sr-Cyrl-RS" sz="1200" kern="1200" dirty="0" smtClean="0"/>
            <a:t>динара</a:t>
          </a:r>
          <a:endParaRPr lang="en-US" sz="1200" kern="1200" dirty="0"/>
        </a:p>
      </dsp:txBody>
      <dsp:txXfrm>
        <a:off x="1980092" y="3948282"/>
        <a:ext cx="1350875" cy="636660"/>
      </dsp:txXfrm>
    </dsp:sp>
    <dsp:sp modelId="{4F05B281-B6DB-45BB-A427-1BF92AADC139}">
      <dsp:nvSpPr>
        <dsp:cNvPr id="0" name=""/>
        <dsp:cNvSpPr/>
      </dsp:nvSpPr>
      <dsp:spPr>
        <a:xfrm>
          <a:off x="1204688" y="2304256"/>
          <a:ext cx="1646126" cy="893526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Средства резерве </a:t>
          </a:r>
          <a:r>
            <a:rPr lang="sr-Cyrl-RS" sz="1000" kern="1200" dirty="0" smtClean="0">
              <a:solidFill>
                <a:schemeClr val="tx1"/>
              </a:solidFill>
            </a:rPr>
            <a:t>5,500,000</a:t>
          </a:r>
          <a:r>
            <a:rPr lang="sr-Cyrl-RS" sz="1000" kern="1200" dirty="0" smtClean="0">
              <a:solidFill>
                <a:srgbClr val="FF0000"/>
              </a:solidFill>
            </a:rPr>
            <a:t> </a:t>
          </a:r>
          <a:r>
            <a:rPr lang="sr-Cyrl-RS" sz="1000" kern="1200" dirty="0" smtClean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445758" y="2435110"/>
        <a:ext cx="1163986" cy="631818"/>
      </dsp:txXfrm>
    </dsp:sp>
    <dsp:sp modelId="{2D6C03BD-4023-431E-84F6-C080A9961C8A}">
      <dsp:nvSpPr>
        <dsp:cNvPr id="0" name=""/>
        <dsp:cNvSpPr/>
      </dsp:nvSpPr>
      <dsp:spPr>
        <a:xfrm>
          <a:off x="1786116" y="936103"/>
          <a:ext cx="1766648" cy="98361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Капитални издаци </a:t>
          </a:r>
          <a:r>
            <a:rPr lang="sr-Cyrl-RS" sz="1000" kern="1200" dirty="0" smtClean="0">
              <a:solidFill>
                <a:schemeClr val="tx1"/>
              </a:solidFill>
            </a:rPr>
            <a:t>6,400,000 </a:t>
          </a:r>
          <a:r>
            <a:rPr lang="sr-Cyrl-RS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044836" y="1080150"/>
        <a:ext cx="1249208" cy="695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</cdr:x>
      <cdr:y>0.2165</cdr:y>
    </cdr:from>
    <cdr:to>
      <cdr:x>1</cdr:x>
      <cdr:y>0.4415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80248" y="8798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0.80712</cdr:x>
      <cdr:y>0.2165</cdr:y>
    </cdr:from>
    <cdr:to>
      <cdr:x>0.95712</cdr:x>
      <cdr:y>0.4415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20208" y="8798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niskabanja.org.r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b="1" dirty="0" smtClean="0"/>
              <a:t>ГРАДСКА ОПШТИНА</a:t>
            </a:r>
            <a:r>
              <a:rPr lang="en-US" b="1" dirty="0" smtClean="0"/>
              <a:t> </a:t>
            </a:r>
            <a:r>
              <a:rPr lang="sr-Cyrl-RS" b="1" dirty="0" smtClean="0"/>
              <a:t>НИШКА БАЊА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ГРАЂАНСКИ ВОДИЧ КРОЗ 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НАЦРТ ОДЛУКЕ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О БУЏЕТУ за 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202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годину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075" name="Picture 3" descr="LOGO niska ban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20574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26304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</a:t>
            </a:r>
            <a:r>
              <a:rPr lang="sr-Latn-RS" sz="3000" b="1" dirty="0" smtClean="0"/>
              <a:t>24</a:t>
            </a:r>
            <a:r>
              <a:rPr lang="sr-Cyrl-RS" sz="3000" b="1" dirty="0" smtClean="0"/>
              <a:t>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82957328"/>
              </p:ext>
            </p:extLst>
          </p:nvPr>
        </p:nvGraphicFramePr>
        <p:xfrm>
          <a:off x="755576" y="1124744"/>
          <a:ext cx="7632848" cy="502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>
                <a:latin typeface="+mn-lt"/>
              </a:rPr>
              <a:t>Структура планираних прихода и примања за 20</a:t>
            </a:r>
            <a:r>
              <a:rPr lang="sr-Latn-RS" sz="2900" b="1" dirty="0" smtClean="0">
                <a:latin typeface="+mn-lt"/>
              </a:rPr>
              <a:t>24</a:t>
            </a:r>
            <a:r>
              <a:rPr lang="sr-Cyrl-RS" sz="2900" b="1" dirty="0" smtClean="0">
                <a:latin typeface="+mn-lt"/>
              </a:rPr>
              <a:t>. </a:t>
            </a:r>
            <a:r>
              <a:rPr lang="sr-Cyrl-RS" sz="2900" b="1" dirty="0">
                <a:latin typeface="+mn-lt"/>
              </a:rPr>
              <a:t>годину</a:t>
            </a:r>
            <a:endParaRPr lang="en-US" sz="29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21070163"/>
              </p:ext>
            </p:extLst>
          </p:nvPr>
        </p:nvGraphicFramePr>
        <p:xfrm>
          <a:off x="899592" y="1268760"/>
          <a:ext cx="73201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6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74638"/>
            <a:ext cx="7978080" cy="11430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се променило у односу на </a:t>
            </a:r>
            <a:r>
              <a:rPr lang="sr-Cyrl-RS" dirty="0" smtClean="0"/>
              <a:t>202</a:t>
            </a:r>
            <a:r>
              <a:rPr lang="sr-Latn-RS" dirty="0" smtClean="0"/>
              <a:t>3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306444" y="1510506"/>
            <a:ext cx="8229600" cy="11303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Cyrl-RS" sz="2600" dirty="0"/>
              <a:t>Укупни приходи и примања наше општине у </a:t>
            </a:r>
            <a:r>
              <a:rPr lang="sr-Cyrl-RS" sz="2600" dirty="0" smtClean="0"/>
              <a:t>202</a:t>
            </a:r>
            <a:r>
              <a:rPr lang="sr-Latn-RS" sz="2600" dirty="0" smtClean="0"/>
              <a:t>4</a:t>
            </a:r>
            <a:r>
              <a:rPr lang="sr-Cyrl-RS" sz="2600" dirty="0" smtClean="0"/>
              <a:t>. </a:t>
            </a:r>
            <a:r>
              <a:rPr lang="sr-Cyrl-RS" sz="2600" dirty="0"/>
              <a:t>години су се </a:t>
            </a:r>
            <a:r>
              <a:rPr lang="sr-Cyrl-RS" sz="2600" b="1" dirty="0" smtClean="0"/>
              <a:t>смањили </a:t>
            </a:r>
            <a:r>
              <a:rPr lang="sr-Cyrl-RS" sz="2600" dirty="0"/>
              <a:t>у односу </a:t>
            </a:r>
            <a:r>
              <a:rPr lang="sr-Cyrl-RS" sz="2600" dirty="0" smtClean="0"/>
              <a:t>на Одлуку </a:t>
            </a:r>
            <a:r>
              <a:rPr lang="sr-Cyrl-RS" sz="2600" dirty="0"/>
              <a:t>о буџету за </a:t>
            </a:r>
            <a:r>
              <a:rPr lang="sr-Cyrl-RS" sz="2600" dirty="0" smtClean="0"/>
              <a:t>202</a:t>
            </a:r>
            <a:r>
              <a:rPr lang="sr-Latn-RS" sz="2600" dirty="0" smtClean="0"/>
              <a:t>4</a:t>
            </a:r>
            <a:r>
              <a:rPr lang="sr-Cyrl-RS" sz="2600" dirty="0" smtClean="0"/>
              <a:t>. </a:t>
            </a:r>
            <a:r>
              <a:rPr lang="sr-Cyrl-RS" sz="2600" dirty="0"/>
              <a:t>годину за</a:t>
            </a:r>
            <a:r>
              <a:rPr lang="sr-Cyrl-RS" sz="2600" b="1" dirty="0"/>
              <a:t> </a:t>
            </a:r>
            <a:r>
              <a:rPr lang="sr-Latn-RS" sz="2600" b="1" dirty="0" smtClean="0"/>
              <a:t>59</a:t>
            </a:r>
            <a:r>
              <a:rPr lang="sr-Latn-RS" sz="2600" b="1" dirty="0" smtClean="0"/>
              <a:t>,048,</a:t>
            </a:r>
            <a:r>
              <a:rPr lang="sr-Cyrl-RS" sz="2600" b="1" dirty="0" smtClean="0"/>
              <a:t>0</a:t>
            </a:r>
            <a:r>
              <a:rPr lang="sr-Latn-RS" sz="2600" b="1" dirty="0" smtClean="0"/>
              <a:t>00</a:t>
            </a:r>
            <a:r>
              <a:rPr lang="sr-Cyrl-RS" sz="2600" b="1" dirty="0" smtClean="0"/>
              <a:t> </a:t>
            </a:r>
            <a:r>
              <a:rPr lang="sr-Cyrl-RS" sz="2600" dirty="0" smtClean="0"/>
              <a:t>динара.</a:t>
            </a:r>
            <a:endParaRPr lang="en-US" sz="2600" dirty="0"/>
          </a:p>
          <a:p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831980" y="4941169"/>
            <a:ext cx="6851650" cy="1261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100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3317" name="Rectangle 5">
            <a:extLst>
              <a:ext uri="{FF2B5EF4-FFF2-40B4-BE49-F238E27FC236}">
                <a16:creationId xmlns=""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564904"/>
            <a:ext cx="685165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3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Порез на зараде </a:t>
            </a:r>
            <a:r>
              <a:rPr lang="sr-Cyrl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увећан је за </a:t>
            </a:r>
            <a:r>
              <a:rPr lang="sr-Latn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Cyrl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sr-Cyrl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00,000</a:t>
            </a:r>
            <a:endParaRPr lang="sr-Cyrl-RS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sz="13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Порез на </a:t>
            </a:r>
            <a:r>
              <a:rPr lang="sr-Cyrl-RS" sz="13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приходе</a:t>
            </a:r>
            <a:r>
              <a:rPr lang="sr-Latn-RS" sz="13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3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спортиста и спортских стручњака </a:t>
            </a:r>
            <a:r>
              <a:rPr lang="sr-Cyrl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увећан је за </a:t>
            </a:r>
            <a:r>
              <a:rPr lang="sr-Cyrl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100,000 </a:t>
            </a:r>
            <a:endParaRPr lang="sr-Cyrl-RS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sz="13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Добровољни трансфери од физичких и правних лица</a:t>
            </a:r>
            <a:r>
              <a:rPr lang="sr-Cyrl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увећани су за </a:t>
            </a:r>
            <a:r>
              <a:rPr lang="sr-Cyrl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100,000 </a:t>
            </a:r>
            <a:endParaRPr lang="sr-Cyrl-R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sr-Cyrl-RS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3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Пренета средства из претходне године </a:t>
            </a:r>
            <a:r>
              <a:rPr lang="sr-Cyrl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смањена су за </a:t>
            </a:r>
            <a:r>
              <a:rPr lang="sr-Cyrl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2,788,200</a:t>
            </a:r>
            <a:endParaRPr lang="sr-Latn-RS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sz="13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Порез на остале приходе </a:t>
            </a:r>
            <a:r>
              <a:rPr lang="sr-Cyrl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смањен </a:t>
            </a:r>
            <a:r>
              <a:rPr lang="sr-Cyrl-RS" sz="1350" dirty="0">
                <a:latin typeface="Arial" panose="020B0604020202020204" pitchFamily="34" charset="0"/>
                <a:cs typeface="Arial" panose="020B0604020202020204" pitchFamily="34" charset="0"/>
              </a:rPr>
              <a:t>је за </a:t>
            </a:r>
            <a:r>
              <a:rPr lang="sr-Cyrl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1,000,000 </a:t>
            </a:r>
            <a:r>
              <a:rPr lang="sr-Cyrl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RS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3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Комунална </a:t>
            </a:r>
            <a:r>
              <a:rPr lang="sr-Cyrl-RS" sz="13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такса за коришћење </a:t>
            </a:r>
            <a:r>
              <a:rPr lang="sr-Cyrl-RS" sz="13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рекламних паноа </a:t>
            </a:r>
            <a:r>
              <a:rPr lang="sr-Cyrl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смањена </a:t>
            </a:r>
            <a:r>
              <a:rPr lang="sr-Cyrl-RS" sz="1350" dirty="0">
                <a:latin typeface="Arial" panose="020B0604020202020204" pitchFamily="34" charset="0"/>
                <a:cs typeface="Arial" panose="020B0604020202020204" pitchFamily="34" charset="0"/>
              </a:rPr>
              <a:t>је за </a:t>
            </a:r>
            <a:r>
              <a:rPr lang="sr-Cyrl-RS" sz="135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r-Cyrl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00,000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13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Накнада за </a:t>
            </a:r>
            <a:r>
              <a:rPr lang="sr-Cyrl-RS" sz="13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коришћење простора на </a:t>
            </a:r>
            <a:r>
              <a:rPr lang="sr-Cyrl-RS" sz="13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јавној површини</a:t>
            </a:r>
            <a:r>
              <a:rPr lang="sr-Cyrl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350" dirty="0">
                <a:latin typeface="Arial" panose="020B0604020202020204" pitchFamily="34" charset="0"/>
                <a:cs typeface="Arial" panose="020B0604020202020204" pitchFamily="34" charset="0"/>
              </a:rPr>
              <a:t>смањена је за 1,000,000 </a:t>
            </a:r>
            <a:endParaRPr lang="sr-Cyrl-RS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sz="13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Накнада за </a:t>
            </a:r>
            <a:r>
              <a:rPr lang="sr-Cyrl-RS" sz="13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коришћење јавне површине за оглашавање...</a:t>
            </a:r>
            <a:r>
              <a:rPr lang="sr-Cyrl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350" dirty="0">
                <a:latin typeface="Arial" panose="020B0604020202020204" pitchFamily="34" charset="0"/>
                <a:cs typeface="Arial" panose="020B0604020202020204" pitchFamily="34" charset="0"/>
              </a:rPr>
              <a:t>смањена је за 3</a:t>
            </a:r>
            <a:r>
              <a:rPr lang="sr-Cyrl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00,000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13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Капитални наменски трансфери од Републике и Града </a:t>
            </a:r>
            <a:r>
              <a:rPr lang="sr-Cyrl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смањени су за 53,448,000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13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Приходи буџета општине од камата... </a:t>
            </a:r>
            <a:r>
              <a:rPr lang="sr-Cyrl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смањени су за 100,000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13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Накнада за коришћење минералних сировина </a:t>
            </a:r>
            <a:r>
              <a:rPr lang="sr-Cyrl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смањена је за 1,000,000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sz="13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Комунална такса за коришћење </a:t>
            </a:r>
            <a:r>
              <a:rPr lang="sr-Cyrl-RS" sz="13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простора на јавним површинама...</a:t>
            </a:r>
            <a:r>
              <a:rPr lang="sr-Cyrl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смањена </a:t>
            </a:r>
            <a:r>
              <a:rPr lang="sr-Cyrl-RS" sz="1350" dirty="0">
                <a:latin typeface="Arial" panose="020B0604020202020204" pitchFamily="34" charset="0"/>
                <a:cs typeface="Arial" panose="020B0604020202020204" pitchFamily="34" charset="0"/>
              </a:rPr>
              <a:t>је за </a:t>
            </a:r>
            <a:r>
              <a:rPr lang="sr-Cyrl-R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211,800 </a:t>
            </a:r>
            <a:endParaRPr lang="sr-Cyrl-R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sr-Cyrl-R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r-Cyrl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/>
            <a:endParaRPr lang="sr-Cyrl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sr-Cyrl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xmlns="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105" y="2780928"/>
            <a:ext cx="485775" cy="936104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="" xmlns:a16="http://schemas.microsoft.com/office/drawing/2014/main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105" y="4509120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2024. </a:t>
            </a:r>
            <a:r>
              <a:rPr lang="sr-Cyrl-RS" sz="17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166,160,200 </a:t>
            </a:r>
            <a:r>
              <a:rPr lang="sr-Cyrl-RS" b="1" dirty="0" smtClean="0"/>
              <a:t>динара</a:t>
            </a:r>
            <a:endParaRPr lang="sr-Latn-R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847180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расхода и издатака буџета за </a:t>
            </a:r>
            <a:r>
              <a:rPr lang="sr-Cyrl-RS" sz="3000" b="1" dirty="0" smtClean="0"/>
              <a:t>2024.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060298"/>
              </p:ext>
            </p:extLst>
          </p:nvPr>
        </p:nvGraphicFramePr>
        <p:xfrm>
          <a:off x="457200" y="1124744"/>
          <a:ext cx="83632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>
                <a:latin typeface="+mn-lt"/>
              </a:rPr>
              <a:t>Структура планираних расхода и издатака буџета за </a:t>
            </a:r>
            <a:r>
              <a:rPr lang="sr-Cyrl-RS" sz="2900" b="1" dirty="0" smtClean="0">
                <a:latin typeface="+mn-lt"/>
              </a:rPr>
              <a:t>2024. </a:t>
            </a:r>
            <a:r>
              <a:rPr lang="sr-Cyrl-RS" sz="2900" b="1" dirty="0">
                <a:latin typeface="+mn-lt"/>
              </a:rPr>
              <a:t>годину</a:t>
            </a:r>
            <a:endParaRPr lang="en-US" sz="29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8473327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03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74638"/>
            <a:ext cx="7978080" cy="11430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се променило у односу на </a:t>
            </a:r>
            <a:r>
              <a:rPr lang="sr-Cyrl-RS" dirty="0" smtClean="0"/>
              <a:t>2023. </a:t>
            </a:r>
            <a:r>
              <a:rPr lang="sr-Cyrl-RS" dirty="0"/>
              <a:t>годину?</a:t>
            </a: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306444" y="1510506"/>
            <a:ext cx="8229600" cy="1130300"/>
          </a:xfrm>
        </p:spPr>
        <p:txBody>
          <a:bodyPr>
            <a:normAutofit fontScale="92500"/>
          </a:bodyPr>
          <a:lstStyle/>
          <a:p>
            <a:pPr marL="28575" indent="0" algn="just">
              <a:buNone/>
            </a:pPr>
            <a:r>
              <a:rPr lang="sr-Cyrl-RS" sz="2600" dirty="0"/>
              <a:t>Укупни трошкови наше општине у </a:t>
            </a:r>
            <a:r>
              <a:rPr lang="sr-Cyrl-RS" sz="2600" dirty="0" smtClean="0"/>
              <a:t>2024. </a:t>
            </a:r>
            <a:r>
              <a:rPr lang="sr-Cyrl-RS" sz="2600" dirty="0"/>
              <a:t>години су се </a:t>
            </a:r>
            <a:r>
              <a:rPr lang="sr-Cyrl-RS" sz="2600" b="1" dirty="0" smtClean="0"/>
              <a:t>смањили</a:t>
            </a:r>
            <a:r>
              <a:rPr lang="sr-Cyrl-RS" sz="2600" dirty="0" smtClean="0"/>
              <a:t> </a:t>
            </a:r>
            <a:r>
              <a:rPr lang="sr-Cyrl-RS" sz="2600" dirty="0"/>
              <a:t>у односу на </a:t>
            </a:r>
            <a:r>
              <a:rPr lang="sr-Cyrl-RS" sz="2600" dirty="0" smtClean="0"/>
              <a:t>2023. </a:t>
            </a:r>
            <a:r>
              <a:rPr lang="sr-Cyrl-RS" sz="2600" dirty="0"/>
              <a:t>годину за </a:t>
            </a:r>
            <a:r>
              <a:rPr lang="sr-Cyrl-RS" sz="2600" b="1" dirty="0" smtClean="0"/>
              <a:t>59</a:t>
            </a:r>
            <a:r>
              <a:rPr lang="sr-Latn-RS" sz="2600" b="1" dirty="0" smtClean="0"/>
              <a:t>,</a:t>
            </a:r>
            <a:r>
              <a:rPr lang="sr-Cyrl-RS" sz="2600" b="1" dirty="0" smtClean="0"/>
              <a:t>048</a:t>
            </a:r>
            <a:r>
              <a:rPr lang="sr-Latn-RS" sz="2600" b="1" dirty="0" smtClean="0"/>
              <a:t>,</a:t>
            </a:r>
            <a:r>
              <a:rPr lang="sr-Cyrl-RS" sz="2600" b="1" dirty="0" smtClean="0"/>
              <a:t>0</a:t>
            </a:r>
            <a:r>
              <a:rPr lang="sr-Latn-RS" sz="2600" b="1" dirty="0" smtClean="0"/>
              <a:t>00 </a:t>
            </a:r>
            <a:r>
              <a:rPr lang="sr-Cyrl-RS" sz="2600" dirty="0"/>
              <a:t>динара.</a:t>
            </a:r>
            <a:endParaRPr lang="en-US" sz="2600" dirty="0"/>
          </a:p>
          <a:p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831980" y="4941169"/>
            <a:ext cx="6851650" cy="1261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100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3317" name="Rectangle 5">
            <a:extLst>
              <a:ext uri="{FF2B5EF4-FFF2-40B4-BE49-F238E27FC236}">
                <a16:creationId xmlns=""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564904"/>
            <a:ext cx="685165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sr-Cyrl-RS" sz="20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marL="0" lvl="0" indent="0">
              <a:defRPr/>
            </a:pPr>
            <a:endParaRPr lang="sr-Cyrl-RS" sz="20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sr-Cyrl-RS" sz="20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Коришћење </a:t>
            </a:r>
            <a:r>
              <a:rPr lang="sr-Cyrl-RS" sz="20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роба и услуга </a:t>
            </a:r>
            <a:r>
              <a:rPr lang="sr-Cyrl-R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је увећано за </a:t>
            </a:r>
            <a:r>
              <a:rPr lang="sr-Cyrl-RS" sz="2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4,300,000 </a:t>
            </a:r>
            <a:endParaRPr lang="sr-Cyrl-RS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sr-Cyrl-RS" sz="20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Расходи за запослене </a:t>
            </a:r>
            <a:r>
              <a:rPr lang="sr-Cyrl-RS" sz="2000" dirty="0" smtClean="0">
                <a:latin typeface="+mn-lt"/>
                <a:cs typeface="Arial" panose="020B0604020202020204" pitchFamily="34" charset="0"/>
              </a:rPr>
              <a:t>су се повећали за </a:t>
            </a:r>
            <a:r>
              <a:rPr lang="sr-Cyrl-RS" sz="2000" dirty="0" smtClean="0">
                <a:latin typeface="+mn-lt"/>
                <a:cs typeface="Arial" panose="020B0604020202020204" pitchFamily="34" charset="0"/>
              </a:rPr>
              <a:t>700,000</a:t>
            </a:r>
            <a:endParaRPr lang="sr-Cyrl-RS" sz="2000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marL="0" lvl="0" indent="0">
              <a:defRPr/>
            </a:pPr>
            <a:endParaRPr lang="sr-Cyrl-RS" altLang="en-US" sz="2000" dirty="0" smtClean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0" lvl="0" indent="0">
              <a:defRPr/>
            </a:pPr>
            <a:endParaRPr lang="sr-Cyrl-RS" altLang="en-US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0" indent="0"/>
            <a:r>
              <a:rPr lang="sr-Cyrl-RS" sz="2000" dirty="0" smtClean="0">
                <a:solidFill>
                  <a:prstClr val="white"/>
                </a:solidFill>
                <a:cs typeface="Arial" panose="020B0604020202020204" pitchFamily="34" charset="0"/>
              </a:rPr>
              <a:t>у </a:t>
            </a:r>
            <a:endParaRPr lang="ru-RU" sz="2000" dirty="0" smtClean="0">
              <a:latin typeface="+mn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r-Cyrl-RS" altLang="en-US" sz="2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alt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Остали </a:t>
            </a:r>
            <a:r>
              <a:rPr lang="sr-Cyrl-RS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расходи </a:t>
            </a:r>
            <a:r>
              <a:rPr lang="sr-Cyrl-R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су </a:t>
            </a:r>
            <a:r>
              <a:rPr lang="sr-Cyrl-RS" alt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смањени </a:t>
            </a:r>
            <a:r>
              <a:rPr lang="sr-Cyrl-R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за </a:t>
            </a:r>
            <a:r>
              <a:rPr lang="sr-Cyrl-RS" alt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7,000,000 </a:t>
            </a:r>
            <a:endParaRPr lang="sr-Cyrl-RS" altLang="en-US" sz="2000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r-Cyrl-RS" altLang="en-US" sz="20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Капитални </a:t>
            </a:r>
            <a:r>
              <a:rPr lang="sr-Cyrl-RS" altLang="en-US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издаци </a:t>
            </a:r>
            <a:r>
              <a:rPr lang="sr-Cyrl-RS" alt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су смањени за </a:t>
            </a:r>
            <a:r>
              <a:rPr lang="sr-Cyrl-RS" altLang="en-US" sz="2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57,048,000 </a:t>
            </a:r>
            <a:endParaRPr lang="sr-Cyrl-RS" altLang="en-US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sr-Cyrl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r-Cyrl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/>
            <a:endParaRPr lang="sr-Cyrl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sr-Cyrl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xmlns="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2996952"/>
            <a:ext cx="485775" cy="936104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="" xmlns:a16="http://schemas.microsoft.com/office/drawing/2014/main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877" y="4869160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9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 smtClean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401970"/>
              </p:ext>
            </p:extLst>
          </p:nvPr>
        </p:nvGraphicFramePr>
        <p:xfrm>
          <a:off x="91846" y="980729"/>
          <a:ext cx="8960308" cy="27856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=""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="" xmlns:a16="http://schemas.microsoft.com/office/drawing/2014/main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</a:t>
                      </a:r>
                      <a:r>
                        <a:rPr lang="sr-Latn-RS" sz="1200" dirty="0" smtClean="0"/>
                        <a:t>2</a:t>
                      </a:r>
                      <a:r>
                        <a:rPr lang="sr-Cyrl-RS" sz="1200" dirty="0" smtClean="0"/>
                        <a:t>4.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739698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4,000,000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2,41%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8,900,000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5,36%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7397033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</a:t>
                      </a:r>
                      <a:r>
                        <a:rPr lang="sr-Cyrl-RS" sz="1200" dirty="0" smtClean="0"/>
                        <a:t>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3,600,000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2,17%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4,000,000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2,41%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6,400,000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3,85%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90,634,400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54,54%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48,625,800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/>
                        <a:t>29,26%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6446889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b="1" dirty="0"/>
                        <a:t>Укупни расходи по </a:t>
                      </a:r>
                      <a:r>
                        <a:rPr lang="sr-Cyrl-RS" sz="1400" b="1" dirty="0" smtClean="0"/>
                        <a:t>програмима</a:t>
                      </a:r>
                      <a:r>
                        <a:rPr lang="sr-Latn-RS" sz="1400" b="1" dirty="0" smtClean="0"/>
                        <a:t>: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400" b="1" dirty="0" smtClean="0"/>
                        <a:t>166,160,200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400" b="1" dirty="0" smtClean="0"/>
                        <a:t>100%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7" name="Picture 3" descr="C:\Users\lmarija\Desktop\FB_IMG_15711221950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63" y="663625"/>
            <a:ext cx="4333778" cy="24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marija\Desktop\FB_IMG_15711220937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01" y="3310951"/>
            <a:ext cx="2232248" cy="297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lmarija\Desktop\FB_IMG_16657324705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10951"/>
            <a:ext cx="2388077" cy="29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lmarija\Desktop\Screenshot_20221014-093106_Faceboo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48" y="3310951"/>
            <a:ext cx="2240460" cy="297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0355"/>
            <a:ext cx="1878013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C:\Users\lmarija\Desktop\FB_IMG_157112205253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00355"/>
            <a:ext cx="1891051" cy="236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dirty="0"/>
              <a:t>Расходи буџета расподељени по директним </a:t>
            </a:r>
            <a:r>
              <a:rPr lang="sr-Cyrl-RS" sz="3000" b="1" dirty="0" smtClean="0"/>
              <a:t> </a:t>
            </a:r>
            <a:r>
              <a:rPr lang="sr-Cyrl-RS" sz="3000" b="1" dirty="0"/>
              <a:t>буџетским </a:t>
            </a:r>
            <a:r>
              <a:rPr lang="sr-Cyrl-RS" sz="3000" b="1" dirty="0" smtClean="0"/>
              <a:t>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473997"/>
              </p:ext>
            </p:extLst>
          </p:nvPr>
        </p:nvGraphicFramePr>
        <p:xfrm>
          <a:off x="683569" y="1417633"/>
          <a:ext cx="7488833" cy="282288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42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Р. </a:t>
                      </a:r>
                      <a:r>
                        <a:rPr lang="en-US" sz="1400" dirty="0" err="1">
                          <a:effectLst/>
                        </a:rPr>
                        <a:t>бр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Назив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sr-Cyrl-RS" sz="1400" dirty="0">
                          <a:effectLst/>
                        </a:rPr>
                        <a:t>буџетског </a:t>
                      </a:r>
                      <a:r>
                        <a:rPr lang="en-US" sz="1400" dirty="0" err="1">
                          <a:effectLst/>
                        </a:rPr>
                        <a:t>корисника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/>
                        <a:t>Средства из Одлуке о буџету за </a:t>
                      </a:r>
                      <a:r>
                        <a:rPr lang="sr-Cyrl-RS" sz="1400" dirty="0" smtClean="0"/>
                        <a:t>20</a:t>
                      </a:r>
                      <a:r>
                        <a:rPr lang="sr-Latn-RS" sz="1400" dirty="0" smtClean="0"/>
                        <a:t>2</a:t>
                      </a:r>
                      <a:r>
                        <a:rPr lang="sr-Cyrl-RS" sz="1400" dirty="0" smtClean="0"/>
                        <a:t>4. </a:t>
                      </a:r>
                      <a:r>
                        <a:rPr lang="sr-Cyrl-RS" sz="1400" dirty="0"/>
                        <a:t>годину  (износ у динарима)</a:t>
                      </a:r>
                      <a:endParaRPr lang="en-US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/>
                        <a:t>%  буџета по кориснику</a:t>
                      </a:r>
                      <a:endParaRPr lang="en-US" sz="14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6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1.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+mn-lt"/>
                        </a:rPr>
                        <a:t>Скупштина</a:t>
                      </a:r>
                      <a:r>
                        <a:rPr lang="en-US" sz="1500" dirty="0">
                          <a:effectLst/>
                          <a:latin typeface="+mn-lt"/>
                        </a:rPr>
                        <a:t> </a:t>
                      </a:r>
                      <a:r>
                        <a:rPr lang="sr-Cyrl-RS" sz="1500" dirty="0">
                          <a:effectLst/>
                          <a:latin typeface="+mn-lt"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21,482,200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12.93%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2.</a:t>
                      </a:r>
                      <a:endParaRPr lang="en-US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10,359,800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6.23%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3.</a:t>
                      </a:r>
                      <a:endParaRPr lang="en-US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</a:rPr>
                        <a:t>Општинско</a:t>
                      </a:r>
                      <a:r>
                        <a:rPr lang="en-US" sz="15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500" dirty="0" err="1">
                          <a:effectLst/>
                          <a:latin typeface="+mn-lt"/>
                        </a:rPr>
                        <a:t>веће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20,183,800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12.15%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4.</a:t>
                      </a:r>
                      <a:endParaRPr lang="en-US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>
                          <a:effectLst/>
                          <a:latin typeface="+mn-lt"/>
                        </a:rPr>
                        <a:t>Општинска </a:t>
                      </a:r>
                      <a:r>
                        <a:rPr lang="en-US" sz="1500" dirty="0" err="1">
                          <a:effectLst/>
                          <a:latin typeface="+mn-lt"/>
                        </a:rPr>
                        <a:t>управа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114,134,400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n-lt"/>
                          <a:ea typeface="Times New Roman"/>
                        </a:rPr>
                        <a:t>68.69%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У К У П Н О: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+mn-lt"/>
                          <a:ea typeface="Times New Roman"/>
                        </a:rPr>
                        <a:t>166,160,200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+mn-lt"/>
                          <a:ea typeface="Times New Roman"/>
                        </a:rPr>
                        <a:t>100%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092450"/>
              </p:ext>
            </p:extLst>
          </p:nvPr>
        </p:nvGraphicFramePr>
        <p:xfrm>
          <a:off x="899592" y="1340769"/>
          <a:ext cx="7560841" cy="285260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816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45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99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99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6459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</a:t>
                      </a:r>
                      <a:r>
                        <a:rPr lang="sr-Cyrl-RS" sz="1600" dirty="0" smtClean="0">
                          <a:effectLst/>
                        </a:rPr>
                        <a:t>средства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</a:rPr>
                        <a:t>20</a:t>
                      </a:r>
                      <a:r>
                        <a:rPr lang="sr-Cyrl-RS" sz="1500" b="1" dirty="0" smtClean="0">
                          <a:effectLst/>
                        </a:rPr>
                        <a:t>24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20</a:t>
                      </a:r>
                      <a:r>
                        <a:rPr lang="sr-Cyrl-RS" sz="1500" b="1" dirty="0" smtClean="0">
                          <a:effectLst/>
                        </a:rPr>
                        <a:t>25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</a:rPr>
                        <a:t>202</a:t>
                      </a:r>
                      <a:r>
                        <a:rPr lang="sr-Cyrl-RS" sz="1500" b="1" dirty="0" smtClean="0">
                          <a:effectLst/>
                        </a:rPr>
                        <a:t>6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5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Зграде</a:t>
                      </a:r>
                      <a:r>
                        <a:rPr lang="sr-Cyrl-RS" sz="1400" b="0" baseline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 и грађевински објекти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1,200,000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1,200,000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1,200,000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5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Машине и опрема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1,</a:t>
                      </a:r>
                      <a:r>
                        <a:rPr lang="sr-Latn-RS" sz="1400" b="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00,000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1,</a:t>
                      </a:r>
                      <a:r>
                        <a:rPr lang="sr-Latn-RS" sz="1400" b="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00,000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1,</a:t>
                      </a:r>
                      <a:r>
                        <a:rPr lang="sr-Latn-RS" sz="1400" b="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00,000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9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  <a:cs typeface="Rod" pitchFamily="49" charset="-79"/>
                        </a:rPr>
                        <a:t>Остале некретнине и опрема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0" dirty="0" smtClean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,000,000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0" dirty="0" smtClean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,000,000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0" dirty="0" smtClean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r>
                        <a:rPr lang="sr-Cyrl-RS" sz="1400" b="0" dirty="0" smtClean="0">
                          <a:effectLst/>
                          <a:latin typeface="+mn-lt"/>
                          <a:ea typeface="Times New Roman"/>
                        </a:rPr>
                        <a:t>,000,000</a:t>
                      </a:r>
                      <a:endParaRPr lang="en-US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31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5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5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9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5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5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5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9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5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5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К</a:t>
            </a:r>
            <a:r>
              <a:rPr lang="sr-Cyrl-RS" sz="3000" dirty="0" smtClean="0"/>
              <a:t>апитални издаци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</a:t>
            </a:r>
            <a:r>
              <a:rPr lang="sr-Cyrl-RS" dirty="0" smtClean="0"/>
              <a:t>Нацрт Одлуке </a:t>
            </a:r>
            <a:r>
              <a:rPr lang="sr-Cyrl-RS" dirty="0"/>
              <a:t>о буџету </a:t>
            </a:r>
            <a:r>
              <a:rPr lang="sr-Cyrl-RS" dirty="0" smtClean="0"/>
              <a:t>Градске општине </a:t>
            </a:r>
            <a:r>
              <a:rPr lang="sr-Cyrl-RS" dirty="0" smtClean="0"/>
              <a:t>Нишка Бања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2024. </a:t>
            </a:r>
            <a:r>
              <a:rPr lang="sr-Cyrl-RS" dirty="0"/>
              <a:t>годину, </a:t>
            </a:r>
            <a:r>
              <a:rPr lang="sr-Cyrl-RS" dirty="0" smtClean="0"/>
              <a:t>исти </a:t>
            </a:r>
            <a:r>
              <a:rPr lang="sr-Cyrl-RS" dirty="0"/>
              <a:t>можете </a:t>
            </a:r>
            <a:r>
              <a:rPr lang="sr-Cyrl-RS" dirty="0" smtClean="0"/>
              <a:t>погледати </a:t>
            </a:r>
            <a:r>
              <a:rPr lang="sr-Cyrl-RS" dirty="0"/>
              <a:t>на </a:t>
            </a:r>
            <a:r>
              <a:rPr lang="sr-Cyrl-RS" dirty="0" smtClean="0"/>
              <a:t>интернет страници Градске општине Нишка Бања</a:t>
            </a:r>
            <a:r>
              <a:rPr lang="sr-Latn-RS" dirty="0" smtClean="0"/>
              <a:t>: </a:t>
            </a:r>
            <a:r>
              <a:rPr lang="sr-Latn-RS" dirty="0" smtClean="0">
                <a:hlinkClick r:id="rId2"/>
              </a:rPr>
              <a:t>www.goniskabanja.org.rs</a:t>
            </a:r>
            <a:endParaRPr lang="sr-Latn-RS" dirty="0" smtClean="0"/>
          </a:p>
          <a:p>
            <a:pPr marL="0" indent="0" algn="just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 descr="C:\Users\lmarija\Desktop\FB_IMG_16657322233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6" y="404664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marija\Desktop\FB_IMG_16657325066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marija\Desktop\FB_IMG_16657324469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625" y="3645023"/>
            <a:ext cx="1339847" cy="133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marija\Desktop\Screenshot_20221014-093013_Faceboo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80" y="3645023"/>
            <a:ext cx="2731817" cy="271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marija\Desktop\FB_IMG_166573245605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6" y="3645023"/>
            <a:ext cx="3595552" cy="271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marija\Desktop\FB_IMG_16657322562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625" y="5003464"/>
            <a:ext cx="1358198" cy="135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52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Cyrl-RS" sz="7200" dirty="0" smtClean="0"/>
          </a:p>
          <a:p>
            <a:pPr marL="0" indent="0" algn="ctr">
              <a:buNone/>
            </a:pPr>
            <a:r>
              <a:rPr lang="sr-Cyrl-RS" sz="7200" dirty="0" smtClean="0">
                <a:solidFill>
                  <a:schemeClr val="accent1">
                    <a:lumMod val="75000"/>
                  </a:schemeClr>
                </a:solidFill>
              </a:rPr>
              <a:t>ХВАЛА НА ПАЖЊИ!</a:t>
            </a: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9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Latn-RS" dirty="0" smtClean="0"/>
              <a:t> </a:t>
            </a:r>
            <a:r>
              <a:rPr lang="sr-Cyrl-RS" dirty="0" smtClean="0"/>
              <a:t>Појам </a:t>
            </a:r>
            <a:r>
              <a:rPr lang="sr-Cyrl-RS" dirty="0"/>
              <a:t>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202</a:t>
            </a:r>
            <a:r>
              <a:rPr lang="sr-Latn-RS" dirty="0" smtClean="0"/>
              <a:t>4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sr-Latn-RS" dirty="0" smtClean="0"/>
              <a:t>23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202</a:t>
            </a:r>
            <a:r>
              <a:rPr lang="sr-Latn-RS" dirty="0" smtClean="0"/>
              <a:t>4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</a:t>
            </a:r>
            <a:r>
              <a:rPr lang="sr-Cyrl-RS" dirty="0" smtClean="0"/>
              <a:t>20</a:t>
            </a:r>
            <a:r>
              <a:rPr lang="sr-Latn-RS" dirty="0" smtClean="0"/>
              <a:t>23</a:t>
            </a:r>
            <a:r>
              <a:rPr lang="sr-Cyrl-RS" dirty="0" smtClean="0"/>
              <a:t>. </a:t>
            </a:r>
            <a:r>
              <a:rPr lang="sr-Cyrl-RS" dirty="0"/>
              <a:t>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</a:t>
            </a:r>
            <a:r>
              <a:rPr lang="sr-Cyrl-RS" dirty="0" smtClean="0"/>
              <a:t> </a:t>
            </a:r>
            <a:r>
              <a:rPr lang="sr-Cyrl-RS" dirty="0"/>
              <a:t>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Капитални издаци</a:t>
            </a:r>
            <a:endParaRPr lang="sr-Cyrl-R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r>
              <a:rPr lang="sr-Latn-RS" dirty="0" smtClean="0"/>
              <a:t>							</a:t>
            </a:r>
            <a:endParaRPr lang="sr-Latn-RS" dirty="0"/>
          </a:p>
          <a:p>
            <a:pPr algn="just"/>
            <a:r>
              <a:rPr lang="sr-Latn-RS" dirty="0" smtClean="0"/>
              <a:t>	</a:t>
            </a:r>
            <a:r>
              <a:rPr lang="sr-Cyrl-RS" dirty="0" smtClean="0"/>
              <a:t>Основна </a:t>
            </a:r>
            <a:r>
              <a:rPr lang="sr-Cyrl-RS" dirty="0"/>
              <a:t>сврха документа који је пред вама јесте да на </a:t>
            </a:r>
            <a:r>
              <a:rPr lang="sr-Cyrl-RS" dirty="0" smtClean="0"/>
              <a:t>што </a:t>
            </a:r>
            <a:r>
              <a:rPr lang="sr-Cyrl-RS" dirty="0"/>
              <a:t>једноставнији и разумљивији начин објасни у које сврхе </a:t>
            </a:r>
            <a:r>
              <a:rPr lang="sr-Cyrl-RS" dirty="0" smtClean="0"/>
              <a:t>се користе</a:t>
            </a:r>
            <a:r>
              <a:rPr lang="sr-Latn-RS" dirty="0"/>
              <a:t> </a:t>
            </a:r>
            <a:r>
              <a:rPr lang="sr-Cyrl-RS" dirty="0" smtClean="0"/>
              <a:t>јавни </a:t>
            </a:r>
            <a:r>
              <a:rPr lang="sr-Cyrl-RS" dirty="0"/>
              <a:t>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Нишка Бања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202</a:t>
            </a:r>
            <a:r>
              <a:rPr lang="sr-Latn-RS" dirty="0" smtClean="0"/>
              <a:t>4</a:t>
            </a:r>
            <a:r>
              <a:rPr lang="sr-Cyrl-RS" dirty="0" smtClean="0"/>
              <a:t>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Нишка Бања </a:t>
            </a:r>
            <a:r>
              <a:rPr lang="ru-RU" dirty="0"/>
              <a:t>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endParaRPr lang="sr-Cyrl-RS" dirty="0"/>
          </a:p>
          <a:p>
            <a:pPr algn="r"/>
            <a:r>
              <a:rPr lang="sr-Cyrl-RS" dirty="0" smtClean="0"/>
              <a:t>Душан Живковић</a:t>
            </a:r>
            <a:endParaRPr lang="sr-Cyrl-RS" dirty="0"/>
          </a:p>
          <a:p>
            <a:pPr algn="r"/>
            <a:r>
              <a:rPr lang="sr-Cyrl-RS" dirty="0" smtClean="0"/>
              <a:t> Председник </a:t>
            </a:r>
            <a:r>
              <a:rPr lang="sr-Cyrl-RS" dirty="0"/>
              <a:t>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9325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Ко </a:t>
            </a:r>
            <a:r>
              <a:rPr lang="ru-RU" sz="3000" b="1" dirty="0"/>
              <a:t>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2267744" y="2564904"/>
          <a:ext cx="4175254" cy="2556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</a:t>
            </a:r>
            <a:r>
              <a:rPr lang="sr-Cyrl-RS" sz="1700" dirty="0" smtClean="0"/>
              <a:t>градске општине. </a:t>
            </a:r>
            <a:r>
              <a:rPr lang="sr-Cyrl-RS" sz="1700" dirty="0"/>
              <a:t>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Нишка Бања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</a:t>
            </a:r>
            <a:r>
              <a:rPr lang="sr-Cyrl-RS" sz="1700" dirty="0" smtClean="0"/>
              <a:t>руководи </a:t>
            </a:r>
            <a:r>
              <a:rPr lang="sr-Cyrl-RS" sz="1700" dirty="0"/>
              <a:t>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923366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355298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Нишка Бања за </a:t>
            </a:r>
            <a:r>
              <a:rPr lang="sr-Cyrl-RS" sz="1700" dirty="0" smtClean="0"/>
              <a:t>202</a:t>
            </a:r>
            <a:r>
              <a:rPr lang="sr-Latn-RS" sz="1700" dirty="0"/>
              <a:t>4</a:t>
            </a:r>
            <a:r>
              <a:rPr lang="sr-Cyrl-RS" sz="1700" dirty="0" smtClean="0"/>
              <a:t>. </a:t>
            </a:r>
            <a:r>
              <a:rPr lang="sr-Cyrl-RS" sz="17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о буџету општине Нишка Бања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202</a:t>
            </a:r>
            <a:r>
              <a:rPr lang="sr-Latn-RS" sz="1700" dirty="0" smtClean="0"/>
              <a:t>4</a:t>
            </a:r>
            <a:r>
              <a:rPr lang="sr-Cyrl-RS" sz="1700" dirty="0" smtClean="0"/>
              <a:t>. </a:t>
            </a:r>
            <a:r>
              <a:rPr lang="sr-Cyrl-RS" sz="1700" dirty="0"/>
              <a:t>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sr-Latn-RS" sz="1700" dirty="0" smtClean="0"/>
              <a:t>161,700,000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динара</a:t>
            </a:r>
            <a:r>
              <a:rPr lang="sr-Latn-RS" sz="1700" dirty="0" smtClean="0"/>
              <a:t>, </a:t>
            </a:r>
            <a:r>
              <a:rPr lang="sr-Cyrl-RS" sz="1700" dirty="0" smtClean="0"/>
              <a:t>средства од добровољних трансфера физичких и правних лица у износу од </a:t>
            </a:r>
            <a:r>
              <a:rPr lang="sr-Latn-RS" sz="1700" dirty="0" smtClean="0"/>
              <a:t>2</a:t>
            </a:r>
            <a:r>
              <a:rPr lang="sr-Cyrl-RS" sz="1700" dirty="0" smtClean="0"/>
              <a:t>50,000 </a:t>
            </a:r>
            <a:r>
              <a:rPr lang="sr-Cyrl-RS" sz="1700" dirty="0" smtClean="0"/>
              <a:t>и пренета </a:t>
            </a:r>
            <a:r>
              <a:rPr lang="sr-Cyrl-RS" sz="1700" dirty="0"/>
              <a:t>средства из ранијих година у износу од </a:t>
            </a:r>
            <a:r>
              <a:rPr lang="sr-Latn-RS" sz="1700" dirty="0" smtClean="0"/>
              <a:t>4,210,200 </a:t>
            </a:r>
            <a:r>
              <a:rPr lang="sr-Cyrl-RS" sz="1700" dirty="0" smtClean="0"/>
              <a:t>динара. </a:t>
            </a:r>
            <a:endParaRPr lang="sr-Cyrl-R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68602033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=""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 smtClean="0"/>
              <a:t>1</a:t>
            </a:r>
            <a:r>
              <a:rPr lang="sr-Latn-RS" sz="4400" b="1" dirty="0" smtClean="0"/>
              <a:t>66</a:t>
            </a:r>
            <a:r>
              <a:rPr lang="sr-Cyrl-RS" sz="4400" b="1" dirty="0" smtClean="0"/>
              <a:t>,</a:t>
            </a:r>
            <a:r>
              <a:rPr lang="sr-Latn-RS" sz="4400" b="1" dirty="0" smtClean="0"/>
              <a:t>160</a:t>
            </a:r>
            <a:r>
              <a:rPr lang="sr-Cyrl-RS" sz="4400" b="1" dirty="0" smtClean="0"/>
              <a:t>,</a:t>
            </a:r>
            <a:r>
              <a:rPr lang="sr-Latn-RS" sz="4400" b="1" dirty="0" smtClean="0"/>
              <a:t>2</a:t>
            </a:r>
            <a:r>
              <a:rPr lang="sr-Cyrl-RS" sz="4400" b="1" dirty="0" smtClean="0"/>
              <a:t>00</a:t>
            </a:r>
            <a:r>
              <a:rPr lang="sr-Cyrl-RS" sz="3600" b="1" dirty="0" smtClean="0"/>
              <a:t>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1DB5488F8A3A4FBFF3F075976528E0" ma:contentTypeVersion="7" ma:contentTypeDescription="Create a new document." ma:contentTypeScope="" ma:versionID="2c04ddfa2f56fad5ccd768ef06c59c72">
  <xsd:schema xmlns:xsd="http://www.w3.org/2001/XMLSchema" xmlns:xs="http://www.w3.org/2001/XMLSchema" xmlns:p="http://schemas.microsoft.com/office/2006/metadata/properties" xmlns:ns2="934e4f6f-c740-4e49-838d-10594e3f873c" targetNamespace="http://schemas.microsoft.com/office/2006/metadata/properties" ma:root="true" ma:fieldsID="8130c621a27252918d73286d6f28d563" ns2:_="">
    <xsd:import namespace="934e4f6f-c740-4e49-838d-10594e3f87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p5b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e4f6f-c740-4e49-838d-10594e3f8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p5b7" ma:index="14" nillable="true" ma:displayName="Number" ma:internalName="p5b7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5b7 xmlns="934e4f6f-c740-4e49-838d-10594e3f873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AC4ACF-3D59-4AC1-B922-560DA8BD60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4e4f6f-c740-4e49-838d-10594e3f8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98649A-4D15-4AF6-983D-B3C07ADB54D3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934e4f6f-c740-4e49-838d-10594e3f873c"/>
  </ds:schemaRefs>
</ds:datastoreItem>
</file>

<file path=customXml/itemProps3.xml><?xml version="1.0" encoding="utf-8"?>
<ds:datastoreItem xmlns:ds="http://schemas.openxmlformats.org/officeDocument/2006/customXml" ds:itemID="{5D88D309-8210-4156-815F-5C40CB5114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3981</TotalTime>
  <Words>1584</Words>
  <Application>Microsoft Office PowerPoint</Application>
  <PresentationFormat>On-screen Show (4:3)</PresentationFormat>
  <Paragraphs>292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Custom Design</vt:lpstr>
      <vt:lpstr>ГРАДСКА ОПШТИНА НИШКА БАЊА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2024. годину</vt:lpstr>
      <vt:lpstr>Структура планираних прихода и примања за 2024. годину</vt:lpstr>
      <vt:lpstr>Шта се променило у односу на 2023. годину?</vt:lpstr>
      <vt:lpstr>На шта се троше јавна средства?</vt:lpstr>
      <vt:lpstr>PowerPoint Presentation</vt:lpstr>
      <vt:lpstr>Структура планираних расхода и издатака буџета за 2024. годину</vt:lpstr>
      <vt:lpstr>Структура планираних расхода и издатака буџета за 2024. годину</vt:lpstr>
      <vt:lpstr>Шта се променило у односу на 2023. годину?</vt:lpstr>
      <vt:lpstr>Расходи буџета по програмима</vt:lpstr>
      <vt:lpstr>Расходи буџета расподељени по директним  буџетским корисницима</vt:lpstr>
      <vt:lpstr>Капитални издаци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НИШКА БАЊА</dc:title>
  <dc:creator>stojkovici</dc:creator>
  <cp:lastModifiedBy>Marija Lazarević</cp:lastModifiedBy>
  <cp:revision>462</cp:revision>
  <cp:lastPrinted>2023-10-12T15:10:31Z</cp:lastPrinted>
  <dcterms:created xsi:type="dcterms:W3CDTF">2006-08-16T00:00:00Z</dcterms:created>
  <dcterms:modified xsi:type="dcterms:W3CDTF">2023-10-12T15:27:21Z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0x0101002C1DB5488F8A3A4FBFF3F075976528E0</vt:lpwstr>
  </property>
</Properties>
</file>